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94" r:id="rId11"/>
    <p:sldId id="264" r:id="rId12"/>
    <p:sldId id="265" r:id="rId13"/>
    <p:sldId id="266" r:id="rId14"/>
    <p:sldId id="267" r:id="rId15"/>
    <p:sldId id="289" r:id="rId16"/>
    <p:sldId id="290" r:id="rId17"/>
    <p:sldId id="268" r:id="rId18"/>
    <p:sldId id="269" r:id="rId19"/>
    <p:sldId id="270" r:id="rId20"/>
    <p:sldId id="271" r:id="rId21"/>
    <p:sldId id="287" r:id="rId22"/>
    <p:sldId id="292" r:id="rId23"/>
    <p:sldId id="29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</p:sldIdLst>
  <p:sldSz cx="13003213" cy="975201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1326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9T21:45:42" idx="1">
    <p:pos x="0" y="0"/>
    <p:text>Фаза 6 эквивалентна 3-ей, т.е. Пропускная способность = 4чел * 1 вер / 3 фазы = 4/3
Полная схема = 4 чел * 2 вер / 6 фаз = 4/3
Но выигрыш в грузе
Но нужно 3 веревки, и нижнюю освободят лишь к концу 8 фазы!
Еслине ошибутся и темно-фиолетовый не уйдет вниз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9T21:43:39" idx="1">
    <p:pos x="0" y="0"/>
    <p:text>Фазы чуть длиннее, т.к. надо перестегиваться, но зато короче – их можно пройти без отдыха.
И к 4 фазе нет никого внизу.
И нужно лишь 2 веревки.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9T21:36:52" idx="1">
    <p:pos x="0" y="0"/>
    <p:text>К той же 4 фазе у нас пройдена веревка, нет никого внизу.
Имеем те же  4*1 / 3, но
надо иметь 4 веревки
Но прогоны длиннее, сами фазы медленнее.
Но тактика проще и терпима к “тормозу”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9T22:49:27" idx="1">
    <p:pos x="0" y="0"/>
    <p:text>6 чел * 1 / 3 = 2
8 * 1 / 3 = 8 / 3
4-6 веревок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8C2D1C3-7999-4012-9163-B35864766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5777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EFF6DF-E991-4F5A-87C1-958112702B1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BAECBA2-0297-49FB-8823-D59605EA98A0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088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C0770AF-7922-4E35-B719-F9A0297B2D2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CD722A-4D05-431F-A34A-8614E0C99DEA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00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0253482-7C03-40D3-901B-B7757506F76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788DE7-CF86-45E2-AC96-0F0E1132C7D8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2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00764F3-C0AE-4FFF-9C90-16A47531930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52F0A1A-E10B-4AA5-852A-E57E15B3A697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264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E3A123-8BD5-4DEA-9767-9223C5E4CB8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374528-8AEC-4B69-BA34-428785B5BAB7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03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D3D8A89-B83A-4AA8-993C-C79DBD0536C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A0189C-2ADF-459F-B819-C6F461F0D9EF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004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B72FBE1-1407-4166-8398-B87A4BEE6A9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8544E71-3D7B-4988-885F-888BB58F0A03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9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E3A123-8BD5-4DEA-9767-9223C5E4CB8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374528-8AEC-4B69-BA34-428785B5BAB7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0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FF848BD-AC99-4265-BEC4-699E808CAD4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8AE8B8C-DDB2-4366-943E-5524F3CEDC65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95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696128E-8AFC-4CD1-A4CA-AC00F03D0EC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93E926-95CF-4A01-AA11-5572F16399EB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248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E57EBD0-7906-460C-8926-4AFD5EAFFFA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0FBEC2-F71D-488E-9D08-848D19AA0123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37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10072F8-7E78-4B0C-A8E9-D8BEC0432B2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0ACB08-781E-4F2F-8747-EEC46405F5B3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B576B30-C33E-4A6C-8930-3ACFACFFA94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33F981-E6D7-43F1-A615-D68B18EF126C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04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E3A123-8BD5-4DEA-9767-9223C5E4CB8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374528-8AEC-4B69-BA34-428785B5BAB7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183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E3A123-8BD5-4DEA-9767-9223C5E4CB8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374528-8AEC-4B69-BA34-428785B5BAB7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525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E3A123-8BD5-4DEA-9767-9223C5E4CB8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374528-8AEC-4B69-BA34-428785B5BAB7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884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6DEB263-D25D-40F3-9EEB-EB0592B980A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82996D2-74ED-492D-8F24-81F729F111FC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81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4D52C39-BD5C-41B6-AA81-960948DBABE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4BB971-E132-4530-B61D-FED0ADBE324B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384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56BD000-18AE-4069-9374-77C2FD9A1AF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F11121E-BA10-4FCB-9BC6-AE6243D53B5B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69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8B8B434-C9FB-4473-A7E1-AEA62F70F04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DEE464-38E3-43B2-953E-26DBA2DF57D0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63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2CB651D-FE1C-4A02-844E-59D49B5366B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797A6C5-2558-45C9-B4D9-C3EDAFCA3FE8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525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10FFA39-CF8A-46B2-AB69-14ABEFD8C76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AD24E85-3F38-4C1E-AF0F-6E2B63F25B9A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37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841F425-514A-4BE8-84AC-5FC9A58AF1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1FE7ECC-B0D1-48CA-8E6C-C57913D91D6F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82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C723A26-AC23-41B7-836F-578095D9A8F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781380-2F79-47CD-BC0C-47B53F48389D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83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6BD65B-671D-4938-AAB5-0E53628A2E8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F82B06-DFBA-4F62-8471-D28EBB12AD33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960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B72FBE1-1407-4166-8398-B87A4BEE6A9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8544E71-3D7B-4988-885F-888BB58F0A03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599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C89AB5D-18D5-4A71-87B1-AE5BC7417E7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0F393D-5B4F-44CE-9BBC-DA988FE55ADB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279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559F74A-D905-4F59-96CB-B7A64453866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0E4C8E-80F9-4B9C-AFC7-49230A5A0432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399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933208D-1324-4070-BED3-6EC271FF586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CDC254-5A78-4851-98D9-3FA195182001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26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2D44E1-649D-41AF-AA87-2895E6937FF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96C4CC-58E5-42AB-B68D-867E4C23F205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22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67132B4-6BFF-4388-9439-C821C4E4C83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2F0D94-73DD-450A-A895-35B30DFF5DFE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32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DD9AF0C-B435-4DFE-B755-BACFD17CAED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B0A0B7-E863-46E7-9863-7B6AC2511FF2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83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6E16A18-F742-41C8-B6D0-FD2A23F9AC3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D67F71-71B7-41F4-BE0E-C11D60C18DD9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56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C0770AF-7922-4E35-B719-F9A0297B2D2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CD722A-4D05-431F-A34A-8614E0C99DEA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28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C0770AF-7922-4E35-B719-F9A0297B2D2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CD722A-4D05-431F-A34A-8614E0C99DEA}" type="slidenum">
              <a:rPr lang="en-US" alt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alt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5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9448"/>
            <a:ext cx="11052731" cy="2090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6142"/>
            <a:ext cx="9102249" cy="24921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61C-452A-4862-8EF2-81B81CED53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7542-D748-4ADA-A7E5-F731EE8180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7313" y="555323"/>
            <a:ext cx="4158319" cy="118310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576" y="555323"/>
            <a:ext cx="12265010" cy="11831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AB98-25FC-4BB8-9512-4C3418E4C2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B280-1400-47CD-AE38-471CFD8F4A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6572"/>
            <a:ext cx="11052731" cy="1936858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3321"/>
            <a:ext cx="11052731" cy="213325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0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0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0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0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0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9919-D92D-4938-A703-FE1FCBC52A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76" y="3234870"/>
            <a:ext cx="8210536" cy="91515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2839" y="3234870"/>
            <a:ext cx="8212793" cy="91515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8854-7951-42AF-A472-61BB7267C2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532"/>
            <a:ext cx="11702892" cy="16253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2916"/>
            <a:ext cx="5745344" cy="90973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10" indent="0">
              <a:buNone/>
              <a:defRPr sz="2800" b="1"/>
            </a:lvl2pPr>
            <a:lvl3pPr marL="1300021" indent="0">
              <a:buNone/>
              <a:defRPr sz="2600" b="1"/>
            </a:lvl3pPr>
            <a:lvl4pPr marL="1950028" indent="0">
              <a:buNone/>
              <a:defRPr sz="2300" b="1"/>
            </a:lvl4pPr>
            <a:lvl5pPr marL="2600042" indent="0">
              <a:buNone/>
              <a:defRPr sz="2300" b="1"/>
            </a:lvl5pPr>
            <a:lvl6pPr marL="3250046" indent="0">
              <a:buNone/>
              <a:defRPr sz="2300" b="1"/>
            </a:lvl6pPr>
            <a:lvl7pPr marL="3900057" indent="0">
              <a:buNone/>
              <a:defRPr sz="2300" b="1"/>
            </a:lvl7pPr>
            <a:lvl8pPr marL="4550066" indent="0">
              <a:buNone/>
              <a:defRPr sz="2300" b="1"/>
            </a:lvl8pPr>
            <a:lvl9pPr marL="52000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2652"/>
            <a:ext cx="5745344" cy="561869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8" y="2182916"/>
            <a:ext cx="5747601" cy="90973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10" indent="0">
              <a:buNone/>
              <a:defRPr sz="2800" b="1"/>
            </a:lvl2pPr>
            <a:lvl3pPr marL="1300021" indent="0">
              <a:buNone/>
              <a:defRPr sz="2600" b="1"/>
            </a:lvl3pPr>
            <a:lvl4pPr marL="1950028" indent="0">
              <a:buNone/>
              <a:defRPr sz="2300" b="1"/>
            </a:lvl4pPr>
            <a:lvl5pPr marL="2600042" indent="0">
              <a:buNone/>
              <a:defRPr sz="2300" b="1"/>
            </a:lvl5pPr>
            <a:lvl6pPr marL="3250046" indent="0">
              <a:buNone/>
              <a:defRPr sz="2300" b="1"/>
            </a:lvl6pPr>
            <a:lvl7pPr marL="3900057" indent="0">
              <a:buNone/>
              <a:defRPr sz="2300" b="1"/>
            </a:lvl7pPr>
            <a:lvl8pPr marL="4550066" indent="0">
              <a:buNone/>
              <a:defRPr sz="2300" b="1"/>
            </a:lvl8pPr>
            <a:lvl9pPr marL="52000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8" y="3092652"/>
            <a:ext cx="5747601" cy="561869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6D3C-4E33-46FE-B145-6B2712AF47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E45-10CD-4B29-9BD8-A67F240EED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EF5-65BD-41DD-A983-C26ED1E300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7" y="388275"/>
            <a:ext cx="4277967" cy="165242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281"/>
            <a:ext cx="7269157" cy="8323073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7" y="2040701"/>
            <a:ext cx="4277967" cy="6670648"/>
          </a:xfrm>
        </p:spPr>
        <p:txBody>
          <a:bodyPr/>
          <a:lstStyle>
            <a:lvl1pPr marL="0" indent="0">
              <a:buNone/>
              <a:defRPr sz="2000"/>
            </a:lvl1pPr>
            <a:lvl2pPr marL="650010" indent="0">
              <a:buNone/>
              <a:defRPr sz="1700"/>
            </a:lvl2pPr>
            <a:lvl3pPr marL="1300021" indent="0">
              <a:buNone/>
              <a:defRPr sz="1400"/>
            </a:lvl3pPr>
            <a:lvl4pPr marL="1950028" indent="0">
              <a:buNone/>
              <a:defRPr sz="1300"/>
            </a:lvl4pPr>
            <a:lvl5pPr marL="2600042" indent="0">
              <a:buNone/>
              <a:defRPr sz="1300"/>
            </a:lvl5pPr>
            <a:lvl6pPr marL="3250046" indent="0">
              <a:buNone/>
              <a:defRPr sz="1300"/>
            </a:lvl6pPr>
            <a:lvl7pPr marL="3900057" indent="0">
              <a:buNone/>
              <a:defRPr sz="1300"/>
            </a:lvl7pPr>
            <a:lvl8pPr marL="4550066" indent="0">
              <a:buNone/>
              <a:defRPr sz="1300"/>
            </a:lvl8pPr>
            <a:lvl9pPr marL="52000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6EB1-59CA-4C6A-B8FD-91976841DC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6409"/>
            <a:ext cx="7801928" cy="805896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360"/>
            <a:ext cx="7801928" cy="5851208"/>
          </a:xfrm>
        </p:spPr>
        <p:txBody>
          <a:bodyPr/>
          <a:lstStyle>
            <a:lvl1pPr marL="0" indent="0">
              <a:buNone/>
              <a:defRPr sz="4600"/>
            </a:lvl1pPr>
            <a:lvl2pPr marL="650010" indent="0">
              <a:buNone/>
              <a:defRPr sz="4000"/>
            </a:lvl2pPr>
            <a:lvl3pPr marL="1300021" indent="0">
              <a:buNone/>
              <a:defRPr sz="3400"/>
            </a:lvl3pPr>
            <a:lvl4pPr marL="1950028" indent="0">
              <a:buNone/>
              <a:defRPr sz="2800"/>
            </a:lvl4pPr>
            <a:lvl5pPr marL="2600042" indent="0">
              <a:buNone/>
              <a:defRPr sz="2800"/>
            </a:lvl5pPr>
            <a:lvl6pPr marL="3250046" indent="0">
              <a:buNone/>
              <a:defRPr sz="2800"/>
            </a:lvl6pPr>
            <a:lvl7pPr marL="3900057" indent="0">
              <a:buNone/>
              <a:defRPr sz="2800"/>
            </a:lvl7pPr>
            <a:lvl8pPr marL="4550066" indent="0">
              <a:buNone/>
              <a:defRPr sz="2800"/>
            </a:lvl8pPr>
            <a:lvl9pPr marL="5200073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2306"/>
            <a:ext cx="7801928" cy="1144506"/>
          </a:xfrm>
        </p:spPr>
        <p:txBody>
          <a:bodyPr/>
          <a:lstStyle>
            <a:lvl1pPr marL="0" indent="0">
              <a:buNone/>
              <a:defRPr sz="2000"/>
            </a:lvl1pPr>
            <a:lvl2pPr marL="650010" indent="0">
              <a:buNone/>
              <a:defRPr sz="1700"/>
            </a:lvl2pPr>
            <a:lvl3pPr marL="1300021" indent="0">
              <a:buNone/>
              <a:defRPr sz="1400"/>
            </a:lvl3pPr>
            <a:lvl4pPr marL="1950028" indent="0">
              <a:buNone/>
              <a:defRPr sz="1300"/>
            </a:lvl4pPr>
            <a:lvl5pPr marL="2600042" indent="0">
              <a:buNone/>
              <a:defRPr sz="1300"/>
            </a:lvl5pPr>
            <a:lvl6pPr marL="3250046" indent="0">
              <a:buNone/>
              <a:defRPr sz="1300"/>
            </a:lvl6pPr>
            <a:lvl7pPr marL="3900057" indent="0">
              <a:buNone/>
              <a:defRPr sz="1300"/>
            </a:lvl7pPr>
            <a:lvl8pPr marL="4550066" indent="0">
              <a:buNone/>
              <a:defRPr sz="1300"/>
            </a:lvl8pPr>
            <a:lvl9pPr marL="52000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BD06-6432-4044-ACED-C312D7CC12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532"/>
            <a:ext cx="11702892" cy="1625336"/>
          </a:xfrm>
          <a:prstGeom prst="rect">
            <a:avLst/>
          </a:prstGeom>
        </p:spPr>
        <p:txBody>
          <a:bodyPr vert="horz" lIns="130002" tIns="65002" rIns="130002" bIns="650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5470"/>
            <a:ext cx="11702892" cy="6435878"/>
          </a:xfrm>
          <a:prstGeom prst="rect">
            <a:avLst/>
          </a:prstGeom>
        </p:spPr>
        <p:txBody>
          <a:bodyPr vert="horz" lIns="130002" tIns="65002" rIns="130002" bIns="650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2" y="9038672"/>
            <a:ext cx="3034083" cy="519204"/>
          </a:xfrm>
          <a:prstGeom prst="rect">
            <a:avLst/>
          </a:prstGeom>
        </p:spPr>
        <p:txBody>
          <a:bodyPr vert="horz" lIns="130002" tIns="65002" rIns="130002" bIns="6500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12.1.16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38672"/>
            <a:ext cx="4117684" cy="519204"/>
          </a:xfrm>
          <a:prstGeom prst="rect">
            <a:avLst/>
          </a:prstGeom>
        </p:spPr>
        <p:txBody>
          <a:bodyPr vert="horz" lIns="130002" tIns="65002" rIns="130002" bIns="6500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38672"/>
            <a:ext cx="3034083" cy="519204"/>
          </a:xfrm>
          <a:prstGeom prst="rect">
            <a:avLst/>
          </a:prstGeom>
        </p:spPr>
        <p:txBody>
          <a:bodyPr vert="horz" lIns="130002" tIns="65002" rIns="130002" bIns="6500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372A-D146-4688-A9AC-486F96B1D5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130002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07" indent="-487507" algn="l" defTabSz="1300021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64" indent="-406257" algn="l" defTabSz="130002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22" indent="-325005" algn="l" defTabSz="130002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032" indent="-325005" algn="l" defTabSz="13000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43" indent="-325005" algn="l" defTabSz="130002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050" indent="-325005" algn="l" defTabSz="130002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062" indent="-325005" algn="l" defTabSz="130002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071" indent="-325005" algn="l" defTabSz="130002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080" indent="-325005" algn="l" defTabSz="130002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10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21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28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042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046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057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066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073" algn="l" defTabSz="13000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comments" Target="../comments/commen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ekeyta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613174" y="6555704"/>
            <a:ext cx="7776864" cy="1416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" pitchFamily="34" charset="0"/>
              </a:rPr>
              <a:t>Работа</a:t>
            </a:r>
            <a:r>
              <a:rPr lang="en-US" altLang="en-US" sz="4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" pitchFamily="34" charset="0"/>
              </a:rPr>
              <a:t>на</a:t>
            </a:r>
            <a:r>
              <a:rPr lang="en-US" altLang="en-US" sz="4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" pitchFamily="34" charset="0"/>
              </a:rPr>
              <a:t>сложном</a:t>
            </a:r>
            <a:r>
              <a:rPr lang="en-US" altLang="en-US" sz="4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" pitchFamily="34" charset="0"/>
              </a:rPr>
              <a:t>рельефе</a:t>
            </a:r>
            <a:r>
              <a:rPr lang="en-US" altLang="en-US" sz="4400" dirty="0">
                <a:solidFill>
                  <a:srgbClr val="000000"/>
                </a:solidFill>
                <a:latin typeface="Calibri" pitchFamily="34" charset="0"/>
              </a:rPr>
              <a:t> в </a:t>
            </a:r>
            <a:r>
              <a:rPr lang="en-US" altLang="en-US" sz="4400" dirty="0" err="1">
                <a:solidFill>
                  <a:srgbClr val="000000"/>
                </a:solidFill>
                <a:latin typeface="Calibri" pitchFamily="34" charset="0"/>
              </a:rPr>
              <a:t>связках</a:t>
            </a:r>
            <a:r>
              <a:rPr lang="en-US" altLang="en-US" sz="4400" dirty="0">
                <a:solidFill>
                  <a:srgbClr val="000000"/>
                </a:solidFill>
                <a:latin typeface="Calibri" pitchFamily="34" charset="0"/>
              </a:rPr>
              <a:t> и </a:t>
            </a:r>
            <a:r>
              <a:rPr lang="en-US" altLang="en-US" sz="4400" dirty="0" err="1">
                <a:solidFill>
                  <a:srgbClr val="000000"/>
                </a:solidFill>
                <a:latin typeface="Calibri" pitchFamily="34" charset="0"/>
              </a:rPr>
              <a:t>группе</a:t>
            </a:r>
            <a:endParaRPr lang="en-US" alt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893094" y="8404398"/>
            <a:ext cx="921385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С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ергей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Титов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95536" y="836613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Заточка буров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74" y="2277223"/>
            <a:ext cx="11305256" cy="70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74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293921" y="839421"/>
            <a:ext cx="10596562" cy="1674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28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попеременной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2249488"/>
            <a:ext cx="3033712" cy="646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2212975"/>
            <a:ext cx="3033712" cy="646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7538" y="2249488"/>
            <a:ext cx="3833812" cy="646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425575" y="8837613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0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474200" y="8837613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293921" y="799734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28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попеременной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4413"/>
            <a:ext cx="3833813" cy="646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513" y="2320925"/>
            <a:ext cx="3960812" cy="646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447088" y="8789988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93921" y="806450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28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попеременной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Плюсы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Страховка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надежнее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Сложность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рельефа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ограничена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только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подготовкой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Достаточно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высокая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скорость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Все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могут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полазить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Минусы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Медленнее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одновременной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страховкой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тяжелым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грузом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лезть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невозможно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должно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быть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много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сильных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лидеров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каждую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связку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нужен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комплект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«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железа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93921" y="1125255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попеременной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 smtClean="0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,</a:t>
            </a:r>
            <a:r>
              <a:rPr lang="en-US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тонкости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293920" y="3187715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Организация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точек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станций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развеска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и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передача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снаряжения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Аккуратная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работа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веревкой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Понимание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что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происходит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упреждающие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действия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Команды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Своевременная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смена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Страховка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второго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блокирующем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режиме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:</a:t>
            </a: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Независимые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или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движение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чужим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точкам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Одновременная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страховка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двух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ведомых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На бога надейся…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4" name="Picture 3" descr="pict1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062" y="2175706"/>
            <a:ext cx="9865096" cy="73988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93921" y="806450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28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Перильная страховка. Что хотим от группы?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Скорости движения</a:t>
            </a: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Быстрее лидера не получится, но не надо задерживать его</a:t>
            </a: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ru-RU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По-возможности – компактности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В компактной группе проще управление, передача снаряжения, помощь при ЧП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Перильная страховка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805863" y="8764588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2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09738" y="8764588"/>
            <a:ext cx="1493837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 dirty="0">
                <a:solidFill>
                  <a:srgbClr val="000000"/>
                </a:solidFill>
                <a:latin typeface="Calibri" pitchFamily="32" charset="0"/>
              </a:rPr>
              <a:t>Фаза 1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450" y="5094288"/>
            <a:ext cx="1371600" cy="345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75" y="5094288"/>
            <a:ext cx="1524000" cy="345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8888" y="5094288"/>
            <a:ext cx="1371600" cy="345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Перильная страховка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73163" y="8764588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 dirty="0">
                <a:solidFill>
                  <a:srgbClr val="000000"/>
                </a:solidFill>
                <a:latin typeface="Calibri" pitchFamily="32" charset="0"/>
              </a:rPr>
              <a:t>Фаза 3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362450" y="8764588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4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7562850" y="8764588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5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087938"/>
            <a:ext cx="1422400" cy="345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988" y="1982788"/>
            <a:ext cx="1384300" cy="652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000" y="1955800"/>
            <a:ext cx="1270000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45738" y="1982788"/>
            <a:ext cx="1270000" cy="591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10463213" y="8764588"/>
            <a:ext cx="1492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</a:t>
            </a:r>
            <a:r>
              <a:rPr lang="en-US" altLang="en-US" sz="2800">
                <a:solidFill>
                  <a:srgbClr val="000000"/>
                </a:solidFill>
                <a:latin typeface="Calibri" pitchFamily="32" charset="0"/>
              </a:rP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Перильная страховка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Плюсы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1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Сложность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рельефа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ограничена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только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подготовкой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Можем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таскать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тяжелые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рюкзаки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Ниже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требования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к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подготовке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Нужно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меньше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железа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Минусы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1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При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применении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«в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лоб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» –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медленно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Нужно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уметь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передавать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снаряжение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Большая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часть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группы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просто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жумарит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Кто круче: вы или склон?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9525" indent="-7938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9525" indent="-7938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9525" indent="-7938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Сложный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рельеф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–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где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ваша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готова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идти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личной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технике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9525" indent="-7938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9525" indent="-7938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9525" indent="-7938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Сложный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рельеф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–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понятие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относительное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9525" indent="-7938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Перильная страховка, тонкости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оставлять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станции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без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людей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Помогать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вставать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самостраховку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Делать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удобные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станции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стоять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с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рюкзаками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Если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можно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–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разносить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точки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самостраховки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и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крепления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перил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93921" y="806450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28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Что думать?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4" name="Picture 3" descr="DSC_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006" y="2211711"/>
            <a:ext cx="10749026" cy="71951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93921" y="806450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28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Трясти надо!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5" name="Picture 4" descr="DSC_0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006" y="2224985"/>
            <a:ext cx="10779349" cy="72154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93921" y="806450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280" rIns="0" bIns="0" anchor="ctr"/>
          <a:lstStyle/>
          <a:p>
            <a:pPr eaLnBrk="1" hangingPunct="1">
              <a:lnSpc>
                <a:spcPct val="9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Перильная страховка, способы ускорения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03325" y="3103984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Технические</a:t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1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Научиться 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жумарить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Научить лидера быстрее лазить</a:t>
            </a: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5425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Тактические: движение по перилам – классический конвейер</a:t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1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Устранить 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противоход</a:t>
            </a:r>
            <a:endParaRPr lang="ru-RU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Увеличить количество стадий</a:t>
            </a: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Запустить конвейеры в параллель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Ускорения: половиним веревки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5092700"/>
            <a:ext cx="1371600" cy="345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200150" y="8764588"/>
            <a:ext cx="1493838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02063" y="5092700"/>
            <a:ext cx="1493837" cy="4162425"/>
            <a:chOff x="3802063" y="5092700"/>
            <a:chExt cx="1493837" cy="4162425"/>
          </a:xfrm>
        </p:grpSpPr>
        <p:pic>
          <p:nvPicPr>
            <p:cNvPr id="3686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2063" y="5092700"/>
              <a:ext cx="1409700" cy="3454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872" name="Text Box 7"/>
            <p:cNvSpPr txBox="1">
              <a:spLocks noChangeArrowheads="1"/>
            </p:cNvSpPr>
            <p:nvPr/>
          </p:nvSpPr>
          <p:spPr bwMode="auto">
            <a:xfrm>
              <a:off x="3802063" y="8764588"/>
              <a:ext cx="1493837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84913" y="5092700"/>
            <a:ext cx="1493837" cy="4162425"/>
            <a:chOff x="6284913" y="5092700"/>
            <a:chExt cx="1493837" cy="4162425"/>
          </a:xfrm>
        </p:grpSpPr>
        <p:pic>
          <p:nvPicPr>
            <p:cNvPr id="368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1425" y="5092700"/>
              <a:ext cx="1231900" cy="3365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6284913" y="8764588"/>
              <a:ext cx="1493837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2,5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12200" y="3738563"/>
            <a:ext cx="1493838" cy="5508625"/>
            <a:chOff x="8712200" y="3738563"/>
            <a:chExt cx="1493838" cy="5508625"/>
          </a:xfrm>
        </p:grpSpPr>
        <p:pic>
          <p:nvPicPr>
            <p:cNvPr id="3687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42375" y="3738563"/>
              <a:ext cx="1231900" cy="4113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8712200" y="8756650"/>
              <a:ext cx="1493838" cy="490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3,5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71175" y="1960563"/>
            <a:ext cx="1587500" cy="7286625"/>
            <a:chOff x="10671175" y="1960563"/>
            <a:chExt cx="1587500" cy="7286625"/>
          </a:xfrm>
        </p:grpSpPr>
        <p:pic>
          <p:nvPicPr>
            <p:cNvPr id="36875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71175" y="1960563"/>
              <a:ext cx="1562100" cy="4011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10764838" y="8756650"/>
              <a:ext cx="1493837" cy="490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4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Ускорения: половиним веревки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Требования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Только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некамнеопасных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веревках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Есть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надежная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и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безопасная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точка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посередине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Достаточно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слабины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для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верхнего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сегмента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Разумно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человек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Удобно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для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подъема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рюкзака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лидера</a:t>
            </a:r>
            <a:endParaRPr lang="ru-RU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28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2800" dirty="0">
                <a:solidFill>
                  <a:srgbClr val="000000"/>
                </a:solidFill>
                <a:latin typeface="Calibri" pitchFamily="32" charset="0"/>
              </a:rPr>
              <a:t>Ждать последнего посреди последней веревки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Ускорения: параллельные коридоры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200150" y="8764588"/>
            <a:ext cx="1493838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en-US" sz="2800">
                <a:solidFill>
                  <a:srgbClr val="000000"/>
                </a:solidFill>
                <a:latin typeface="Calibri" pitchFamily="32" charset="0"/>
              </a:rPr>
              <a:t>Фаза 1</a:t>
            </a:r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075" y="5103813"/>
            <a:ext cx="1371600" cy="345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019550" y="5086350"/>
            <a:ext cx="1744663" cy="4168775"/>
            <a:chOff x="4019550" y="5086350"/>
            <a:chExt cx="1744663" cy="4168775"/>
          </a:xfrm>
        </p:grpSpPr>
        <p:sp>
          <p:nvSpPr>
            <p:cNvPr id="40964" name="Text Box 3"/>
            <p:cNvSpPr txBox="1">
              <a:spLocks noChangeArrowheads="1"/>
            </p:cNvSpPr>
            <p:nvPr/>
          </p:nvSpPr>
          <p:spPr bwMode="auto">
            <a:xfrm>
              <a:off x="4270375" y="8764588"/>
              <a:ext cx="1493838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2</a:t>
              </a:r>
            </a:p>
          </p:txBody>
        </p:sp>
        <p:pic>
          <p:nvPicPr>
            <p:cNvPr id="4096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9550" y="5086350"/>
              <a:ext cx="1371600" cy="34401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7265988" y="4773613"/>
            <a:ext cx="1520825" cy="4481512"/>
            <a:chOff x="7265988" y="4773613"/>
            <a:chExt cx="1520825" cy="4481512"/>
          </a:xfrm>
        </p:grpSpPr>
        <p:sp>
          <p:nvSpPr>
            <p:cNvPr id="40965" name="Text Box 4"/>
            <p:cNvSpPr txBox="1">
              <a:spLocks noChangeArrowheads="1"/>
            </p:cNvSpPr>
            <p:nvPr/>
          </p:nvSpPr>
          <p:spPr bwMode="auto">
            <a:xfrm>
              <a:off x="7292975" y="8764588"/>
              <a:ext cx="1493838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3</a:t>
              </a:r>
            </a:p>
          </p:txBody>
        </p:sp>
        <p:pic>
          <p:nvPicPr>
            <p:cNvPr id="4096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5988" y="4773613"/>
              <a:ext cx="1358900" cy="3465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10331450" y="2028825"/>
            <a:ext cx="1536700" cy="7218363"/>
            <a:chOff x="10331450" y="2028825"/>
            <a:chExt cx="1536700" cy="7218363"/>
          </a:xfrm>
        </p:grpSpPr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10333038" y="8756650"/>
              <a:ext cx="1493837" cy="490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4</a:t>
              </a:r>
            </a:p>
          </p:txBody>
        </p:sp>
        <p:pic>
          <p:nvPicPr>
            <p:cNvPr id="4097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31450" y="2028825"/>
              <a:ext cx="1536700" cy="4011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Ускорения: параллельные коридоры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203325" y="3078163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39750" lvl="1" indent="0" eaLnBrk="1" hangingPunct="1">
              <a:lnSpc>
                <a:spcPct val="90000"/>
              </a:lnSpc>
              <a:spcAft>
                <a:spcPts val="1500"/>
              </a:spcAft>
              <a:buSzPct val="45000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  <a:tab pos="10134600" algn="l"/>
              </a:tabLst>
            </a:pPr>
            <a:endParaRPr lang="en-US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39750" lvl="1" indent="0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  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Только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некамнеопасных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веревках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39750" lvl="1" indent="0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39750" lvl="1" indent="0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  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Есть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лишние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веревки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39750" lvl="1" indent="0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39750" lvl="1" indent="0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39750" algn="l"/>
                <a:tab pos="987425" algn="l"/>
                <a:tab pos="1436688" algn="l"/>
                <a:tab pos="1885950" algn="l"/>
                <a:tab pos="2335213" algn="l"/>
                <a:tab pos="2784475" algn="l"/>
                <a:tab pos="3233738" algn="l"/>
                <a:tab pos="3683000" algn="l"/>
                <a:tab pos="4132263" algn="l"/>
                <a:tab pos="4581525" algn="l"/>
                <a:tab pos="5030788" algn="l"/>
                <a:tab pos="5480050" algn="l"/>
                <a:tab pos="5929313" algn="l"/>
                <a:tab pos="6378575" algn="l"/>
                <a:tab pos="6827838" algn="l"/>
                <a:tab pos="7277100" algn="l"/>
                <a:tab pos="7726363" algn="l"/>
                <a:tab pos="8175625" algn="l"/>
                <a:tab pos="8624888" algn="l"/>
                <a:tab pos="9074150" algn="l"/>
                <a:tab pos="9523413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  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Разумно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человек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либо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если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есть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«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тормоз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Ускорения: комбинированный вариант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1838" y="5095875"/>
            <a:ext cx="1601787" cy="4159250"/>
            <a:chOff x="731838" y="5095875"/>
            <a:chExt cx="1601787" cy="4159250"/>
          </a:xfrm>
        </p:grpSpPr>
        <p:sp>
          <p:nvSpPr>
            <p:cNvPr id="45059" name="Text Box 2"/>
            <p:cNvSpPr txBox="1">
              <a:spLocks noChangeArrowheads="1"/>
            </p:cNvSpPr>
            <p:nvPr/>
          </p:nvSpPr>
          <p:spPr bwMode="auto">
            <a:xfrm>
              <a:off x="839788" y="8764588"/>
              <a:ext cx="1493837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1</a:t>
              </a:r>
            </a:p>
          </p:txBody>
        </p:sp>
        <p:pic>
          <p:nvPicPr>
            <p:cNvPr id="4506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838" y="5095875"/>
              <a:ext cx="1371600" cy="3452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2470150" y="5086350"/>
            <a:ext cx="1493838" cy="4168775"/>
            <a:chOff x="2470150" y="5086350"/>
            <a:chExt cx="1493838" cy="4168775"/>
          </a:xfrm>
        </p:grpSpPr>
        <p:sp>
          <p:nvSpPr>
            <p:cNvPr id="45060" name="Text Box 3"/>
            <p:cNvSpPr txBox="1">
              <a:spLocks noChangeArrowheads="1"/>
            </p:cNvSpPr>
            <p:nvPr/>
          </p:nvSpPr>
          <p:spPr bwMode="auto">
            <a:xfrm>
              <a:off x="2470150" y="8764588"/>
              <a:ext cx="1493838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1,5</a:t>
              </a:r>
            </a:p>
          </p:txBody>
        </p:sp>
        <p:pic>
          <p:nvPicPr>
            <p:cNvPr id="4506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8088" y="5086350"/>
              <a:ext cx="1308100" cy="3452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4232275" y="5086350"/>
            <a:ext cx="1493838" cy="4168775"/>
            <a:chOff x="4232275" y="5086350"/>
            <a:chExt cx="1493838" cy="4168775"/>
          </a:xfrm>
        </p:grpSpPr>
        <p:sp>
          <p:nvSpPr>
            <p:cNvPr id="45061" name="Text Box 4"/>
            <p:cNvSpPr txBox="1">
              <a:spLocks noChangeArrowheads="1"/>
            </p:cNvSpPr>
            <p:nvPr/>
          </p:nvSpPr>
          <p:spPr bwMode="auto">
            <a:xfrm>
              <a:off x="4232275" y="8764588"/>
              <a:ext cx="1493838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2</a:t>
              </a:r>
            </a:p>
          </p:txBody>
        </p:sp>
        <p:pic>
          <p:nvPicPr>
            <p:cNvPr id="4506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8800" y="5086350"/>
              <a:ext cx="1003300" cy="3427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5903913" y="5086350"/>
            <a:ext cx="1550987" cy="4168775"/>
            <a:chOff x="5903913" y="5086350"/>
            <a:chExt cx="1550987" cy="4168775"/>
          </a:xfrm>
        </p:grpSpPr>
        <p:pic>
          <p:nvPicPr>
            <p:cNvPr id="4506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03913" y="5086350"/>
              <a:ext cx="1358900" cy="3249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5067" name="Text Box 10"/>
            <p:cNvSpPr txBox="1">
              <a:spLocks noChangeArrowheads="1"/>
            </p:cNvSpPr>
            <p:nvPr/>
          </p:nvSpPr>
          <p:spPr bwMode="auto">
            <a:xfrm>
              <a:off x="5961063" y="8764588"/>
              <a:ext cx="1493837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2,5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43850" y="5083175"/>
            <a:ext cx="1635125" cy="4171950"/>
            <a:chOff x="7943850" y="5083175"/>
            <a:chExt cx="1635125" cy="4171950"/>
          </a:xfrm>
        </p:grpSpPr>
        <p:pic>
          <p:nvPicPr>
            <p:cNvPr id="45068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43850" y="5083175"/>
              <a:ext cx="1536700" cy="3338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5069" name="Text Box 12"/>
            <p:cNvSpPr txBox="1">
              <a:spLocks noChangeArrowheads="1"/>
            </p:cNvSpPr>
            <p:nvPr/>
          </p:nvSpPr>
          <p:spPr bwMode="auto">
            <a:xfrm>
              <a:off x="8085138" y="8764588"/>
              <a:ext cx="1493837" cy="490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01969" y="3233738"/>
            <a:ext cx="1900237" cy="6013450"/>
            <a:chOff x="9926638" y="3233738"/>
            <a:chExt cx="1900237" cy="6013450"/>
          </a:xfrm>
        </p:grpSpPr>
        <p:sp>
          <p:nvSpPr>
            <p:cNvPr id="45062" name="Text Box 5"/>
            <p:cNvSpPr txBox="1">
              <a:spLocks noChangeArrowheads="1"/>
            </p:cNvSpPr>
            <p:nvPr/>
          </p:nvSpPr>
          <p:spPr bwMode="auto">
            <a:xfrm>
              <a:off x="10333038" y="8756650"/>
              <a:ext cx="1493837" cy="490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en-US" sz="2800" dirty="0">
                  <a:solidFill>
                    <a:srgbClr val="000000"/>
                  </a:solidFill>
                  <a:latin typeface="Calibri" pitchFamily="32" charset="0"/>
                </a:rPr>
                <a:t>Фаза </a:t>
              </a:r>
              <a:r>
                <a:rPr lang="en-US" altLang="en-US" sz="2800" dirty="0">
                  <a:solidFill>
                    <a:srgbClr val="000000"/>
                  </a:solidFill>
                  <a:latin typeface="Calibri" pitchFamily="32" charset="0"/>
                </a:rPr>
                <a:t>3,5</a:t>
              </a:r>
            </a:p>
          </p:txBody>
        </p:sp>
        <p:pic>
          <p:nvPicPr>
            <p:cNvPr id="45070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26638" y="3233738"/>
              <a:ext cx="1816100" cy="50657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Ускорения: комбинированный вариант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Только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некамнеопасных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веревках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Нужна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хорошая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выучка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Разумно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6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человек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Требования к страховке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03325" y="3257550"/>
            <a:ext cx="10596563" cy="84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Надежность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03325" y="6281738"/>
            <a:ext cx="10596563" cy="235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Calibri" pitchFamily="32" charset="0"/>
              </a:rPr>
              <a:t>Мы будем говорить о надежности и адекватности.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Calibri" pitchFamily="32" charset="0"/>
              </a:rPr>
              <a:t>Скорость – фактор безопасности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03325" y="4265613"/>
            <a:ext cx="10596563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Непрерывность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03325" y="5165725"/>
            <a:ext cx="10596563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Адекватность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Дюльфер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203325" y="2427734"/>
            <a:ext cx="10596563" cy="6552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Сдергивать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двойной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а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удавкой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скалах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связывать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грепвайном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Заготовки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сдергивания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делать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середине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группы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Оставлять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сдергивающему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длинные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хвосты</a:t>
            </a:r>
            <a:endParaRPr lang="ru-RU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Испытывать точку, с которой сдергиваем</a:t>
            </a:r>
            <a:endParaRPr lang="en-US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Кольцевать 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веревку 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последнему с минимальной слабиной</a:t>
            </a:r>
            <a:endParaRPr lang="ru-RU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При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возможности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делать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параллельные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коридоры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15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Длинные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–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половинить</a:t>
            </a:r>
            <a:endParaRPr lang="en-US" altLang="en-US" sz="28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6800" algn="l"/>
                <a:tab pos="9409113" algn="l"/>
                <a:tab pos="10133013" algn="l"/>
                <a:tab pos="10331450" algn="l"/>
                <a:tab pos="10780713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Связка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по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связке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	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Плюсы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Экономит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переход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связка-перила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Обеспечивает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ротацию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связок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Минусы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Задерживает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лидеров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первом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сложном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участке</a:t>
            </a:r>
            <a:endParaRPr lang="en-US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altLang="en-US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1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Хороший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прием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для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учебного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альпинизма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редких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коротких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сложных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участков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Выводы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В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походе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Д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вижение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одновременной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страховкой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Перила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Крыму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и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радиалках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Попеременная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страховка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т.ч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независимыми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связками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Как тренировать?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03325" y="2499742"/>
            <a:ext cx="10596563" cy="6264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800600" indent="-4799013"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Глобально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Независимые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Перила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Перила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транспортировкой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рюкзаков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4800600" indent="-4799013"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чего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начать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?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Личная техника</a:t>
            </a: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Точки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и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станции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Движение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сменой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Работа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развеска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передача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снаряжения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800600" algn="l"/>
                <a:tab pos="5248275" algn="l"/>
                <a:tab pos="5697538" algn="l"/>
                <a:tab pos="6146800" algn="l"/>
                <a:tab pos="6596063" algn="l"/>
                <a:tab pos="7045325" algn="l"/>
                <a:tab pos="7494588" algn="l"/>
                <a:tab pos="7943850" algn="l"/>
                <a:tab pos="8393113" algn="l"/>
                <a:tab pos="8842375" algn="l"/>
                <a:tab pos="9291638" algn="l"/>
                <a:tab pos="9740900" algn="l"/>
                <a:tab pos="10190163" algn="l"/>
                <a:tab pos="10639425" algn="l"/>
                <a:tab pos="11088688" algn="l"/>
                <a:tab pos="11537950" algn="l"/>
                <a:tab pos="11987213" algn="l"/>
                <a:tab pos="12436475" algn="l"/>
                <a:tab pos="12885738" algn="l"/>
                <a:tab pos="13335000" algn="l"/>
                <a:tab pos="13784263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Объединение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группу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203325" y="839788"/>
            <a:ext cx="10596563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 Light" pitchFamily="32" charset="0"/>
              </a:rPr>
              <a:t>Что такое хорошо, и что такое плохо?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203325" y="2763838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Начальная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скорость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5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веревок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за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часов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группой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перилам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1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час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в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зале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10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минут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передачу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снаряжения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862013" lvl="1" indent="-322263" eaLnBrk="1" hangingPunct="1">
              <a:lnSpc>
                <a:spcPct val="90000"/>
              </a:lnSpc>
              <a:spcAft>
                <a:spcPts val="1500"/>
              </a:spcAft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Aft>
                <a:spcPts val="1863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К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чему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стремиться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Станция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меньше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за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1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минуту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П-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образка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на 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Ленгорах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5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веревок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человек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за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1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час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10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мин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2263" eaLnBrk="1" hangingPunct="1"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9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человек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8х80м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дюльфера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за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3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часа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046016" y="963736"/>
            <a:ext cx="8928198" cy="181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6000" dirty="0" err="1">
                <a:solidFill>
                  <a:srgbClr val="000000"/>
                </a:solidFill>
                <a:latin typeface="Calibri Light" pitchFamily="32" charset="0"/>
              </a:rPr>
              <a:t>Работа</a:t>
            </a:r>
            <a:r>
              <a:rPr lang="en-US" altLang="en-US" sz="60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6000" dirty="0" err="1">
                <a:solidFill>
                  <a:srgbClr val="000000"/>
                </a:solidFill>
                <a:latin typeface="Calibri Light" pitchFamily="32" charset="0"/>
              </a:rPr>
              <a:t>на</a:t>
            </a:r>
            <a:r>
              <a:rPr lang="en-US" altLang="en-US" sz="60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6000" dirty="0" err="1">
                <a:solidFill>
                  <a:srgbClr val="000000"/>
                </a:solidFill>
                <a:latin typeface="Calibri Light" pitchFamily="32" charset="0"/>
              </a:rPr>
              <a:t>сложном</a:t>
            </a:r>
            <a:r>
              <a:rPr lang="en-US" altLang="en-US" sz="60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6000" dirty="0" err="1">
                <a:solidFill>
                  <a:srgbClr val="000000"/>
                </a:solidFill>
                <a:latin typeface="Calibri Light" pitchFamily="32" charset="0"/>
              </a:rPr>
              <a:t>рельефе</a:t>
            </a:r>
            <a:r>
              <a:rPr lang="en-US" altLang="en-US" sz="6000" dirty="0">
                <a:solidFill>
                  <a:srgbClr val="000000"/>
                </a:solidFill>
                <a:latin typeface="Calibri Light" pitchFamily="32" charset="0"/>
              </a:rPr>
              <a:t> в </a:t>
            </a:r>
            <a:r>
              <a:rPr lang="en-US" altLang="en-US" sz="6000" dirty="0" err="1">
                <a:solidFill>
                  <a:srgbClr val="000000"/>
                </a:solidFill>
                <a:latin typeface="Calibri Light" pitchFamily="32" charset="0"/>
              </a:rPr>
              <a:t>связках</a:t>
            </a:r>
            <a:r>
              <a:rPr lang="en-US" altLang="en-US" sz="6000" dirty="0">
                <a:solidFill>
                  <a:srgbClr val="000000"/>
                </a:solidFill>
                <a:latin typeface="Calibri Light" pitchFamily="32" charset="0"/>
              </a:rPr>
              <a:t> и </a:t>
            </a:r>
            <a:r>
              <a:rPr lang="en-US" altLang="en-US" sz="6000" dirty="0" err="1">
                <a:solidFill>
                  <a:srgbClr val="000000"/>
                </a:solidFill>
                <a:latin typeface="Calibri Light" pitchFamily="32" charset="0"/>
              </a:rPr>
              <a:t>группе</a:t>
            </a:r>
            <a:endParaRPr lang="en-US" altLang="en-US" sz="60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685182" y="8495382"/>
            <a:ext cx="9213850" cy="77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Вестра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2016 – 202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1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2757984" y="3939902"/>
            <a:ext cx="9288238" cy="403244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  <a:alpha val="36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2000"/>
              </a:lnSpc>
              <a:spcAft>
                <a:spcPts val="1863"/>
              </a:spcAft>
              <a:buSzPct val="100000"/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  <a:t>	Текст</a:t>
            </a:r>
            <a:b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200" dirty="0" smtClean="0">
                <a:solidFill>
                  <a:srgbClr val="000000"/>
                </a:solidFill>
                <a:latin typeface="Calibri" pitchFamily="32" charset="0"/>
              </a:rPr>
              <a:t>Сергей</a:t>
            </a:r>
            <a:r>
              <a:rPr lang="en-US" altLang="en-US" sz="32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Calibri" pitchFamily="32" charset="0"/>
              </a:rPr>
              <a:t>Титов</a:t>
            </a:r>
            <a:r>
              <a:rPr lang="ru-RU" altLang="en-US" sz="32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2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>
              <a:lnSpc>
                <a:spcPct val="92000"/>
              </a:lnSpc>
              <a:spcAft>
                <a:spcPts val="1863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  <a:t>	Заготовки иллюстраций</a:t>
            </a:r>
            <a:r>
              <a:rPr lang="ru-RU" altLang="en-US" sz="3200" dirty="0" smtClean="0">
                <a:solidFill>
                  <a:schemeClr val="tx1"/>
                </a:solidFill>
                <a:latin typeface="Calibri" pitchFamily="32" charset="0"/>
              </a:rPr>
              <a:t/>
            </a:r>
            <a:br>
              <a:rPr lang="ru-RU" altLang="en-US" sz="3200" dirty="0" smtClean="0">
                <a:solidFill>
                  <a:schemeClr val="tx1"/>
                </a:solidFill>
                <a:latin typeface="Calibri" pitchFamily="32" charset="0"/>
              </a:rPr>
            </a:br>
            <a:r>
              <a:rPr lang="en-US" altLang="en-US" sz="3200" dirty="0" err="1" smtClean="0">
                <a:solidFill>
                  <a:schemeClr val="tx1"/>
                </a:solidFill>
                <a:latin typeface="Calibri" pitchFamily="32" charset="0"/>
              </a:rPr>
              <a:t>Ирина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Calibri" pitchFamily="32" charset="0"/>
              </a:rPr>
              <a:t>Жукова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2" charset="0"/>
              </a:rPr>
              <a:t> </a:t>
            </a:r>
            <a:r>
              <a:rPr lang="en-US" altLang="en-US" sz="24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2" charset="0"/>
                <a:hlinkClick r:id="rId4"/>
              </a:rPr>
              <a:t>hekeyta@gmail.com</a:t>
            </a:r>
            <a:r>
              <a:rPr lang="ru-RU" altLang="en-US" sz="32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2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2900" indent="-341313">
              <a:lnSpc>
                <a:spcPct val="92000"/>
              </a:lnSpc>
              <a:spcAft>
                <a:spcPts val="1863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  <a:t>	Шаблон презентации</a:t>
            </a:r>
            <a:b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200" dirty="0" smtClean="0">
                <a:solidFill>
                  <a:srgbClr val="000000"/>
                </a:solidFill>
                <a:latin typeface="Calibri" pitchFamily="32" charset="0"/>
              </a:rPr>
              <a:t>Мария </a:t>
            </a:r>
            <a:r>
              <a:rPr lang="ru-RU" altLang="en-US" sz="3200" dirty="0" err="1" smtClean="0">
                <a:solidFill>
                  <a:srgbClr val="000000"/>
                </a:solidFill>
                <a:latin typeface="Calibri" pitchFamily="32" charset="0"/>
              </a:rPr>
              <a:t>Тильман</a:t>
            </a:r>
            <a:endParaRPr lang="en-US" altLang="en-US" sz="2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201589" y="836613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одновременной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531" y="4662488"/>
            <a:ext cx="8215312" cy="319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201738" y="836613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одновременной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838" y="3541713"/>
            <a:ext cx="10602912" cy="431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201738" y="836613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одновременной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075" y="3536950"/>
            <a:ext cx="11237913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201738" y="836613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одновременной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страховкой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31900" y="2815952"/>
            <a:ext cx="10596563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Плюсы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40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Быстро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40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Легкая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смена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лидера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Минусы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40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>Подходит для относительно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просты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х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склон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ов</a:t>
            </a:r>
            <a: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40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длинные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отрезки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нужно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много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2" charset="0"/>
              </a:rPr>
              <a:t>снаряжения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lvl="1" indent="-32400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– 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рюкзаком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95536" y="836613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Движение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 с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одновременной</a:t>
            </a:r>
            <a:r>
              <a:rPr lang="en-US" altLang="en-US" sz="4400" dirty="0">
                <a:solidFill>
                  <a:srgbClr val="000000"/>
                </a:solidFill>
                <a:latin typeface="Calibri Light" pitchFamily="32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Calibri Light" pitchFamily="32" charset="0"/>
              </a:rPr>
              <a:t>тонкости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03325" y="3032125"/>
            <a:ext cx="10596563" cy="573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Возможна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страховка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через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рельеф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Работа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с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укороченной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(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2" charset="0"/>
              </a:rPr>
              <a:t>20 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)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веревкой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Выверенная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длина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связок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особенно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укороченных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или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троек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Движение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по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чужим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точкам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540000" indent="-324000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Второй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из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одной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связки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и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лидер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следующей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идут</a:t>
            </a:r>
            <a:r>
              <a:rPr lang="en-US" altLang="en-US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2" charset="0"/>
              </a:rPr>
              <a:t>рядом</a:t>
            </a: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</a:pPr>
            <a:endParaRPr lang="en-US" altLang="en-US" sz="28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95536" y="836613"/>
            <a:ext cx="10596562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Заточка буров</a:t>
            </a:r>
            <a:endParaRPr lang="en-US" altLang="en-US" sz="44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142" y="2211710"/>
            <a:ext cx="8232066" cy="71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145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639</Words>
  <Application>Microsoft Office PowerPoint</Application>
  <PresentationFormat>Custom</PresentationFormat>
  <Paragraphs>282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 сложном рельефе в связках и группе</dc:title>
  <dc:creator>Serge</dc:creator>
  <cp:lastModifiedBy>Serge</cp:lastModifiedBy>
  <cp:revision>100</cp:revision>
  <cp:lastPrinted>1601-01-01T00:00:00Z</cp:lastPrinted>
  <dcterms:created xsi:type="dcterms:W3CDTF">2016-01-11T21:01:05Z</dcterms:created>
  <dcterms:modified xsi:type="dcterms:W3CDTF">2021-01-15T00:24:19Z</dcterms:modified>
</cp:coreProperties>
</file>