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8" r:id="rId3"/>
    <p:sldId id="282" r:id="rId4"/>
    <p:sldId id="283" r:id="rId5"/>
    <p:sldId id="276" r:id="rId6"/>
    <p:sldId id="277" r:id="rId7"/>
    <p:sldId id="259" r:id="rId8"/>
    <p:sldId id="260" r:id="rId9"/>
    <p:sldId id="261" r:id="rId10"/>
    <p:sldId id="279" r:id="rId11"/>
    <p:sldId id="280" r:id="rId12"/>
    <p:sldId id="262" r:id="rId13"/>
    <p:sldId id="263" r:id="rId14"/>
    <p:sldId id="264" r:id="rId15"/>
    <p:sldId id="265" r:id="rId16"/>
    <p:sldId id="281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453" autoAdjust="0"/>
  </p:normalViewPr>
  <p:slideViewPr>
    <p:cSldViewPr snapToGrid="0">
      <p:cViewPr varScale="1">
        <p:scale>
          <a:sx n="101" d="100"/>
          <a:sy n="101" d="100"/>
        </p:scale>
        <p:origin x="-48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B27F2-0E3F-4F17-B9C9-5CF492F7F9BF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F76D7-3925-4304-8659-2AAE8A5AB0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67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tzl.com/INT/en/Sport/Anchors/LIM-IC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4F42E7F-EBC5-4C58-AF96-3738857BC84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7A1E8ADC-A69C-450C-A22B-CD1B65E6E8B2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27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10821D6-91DB-489A-80C0-AA0C15D24AC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2A649BBB-265D-4459-B2E9-C4E7A4642172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11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smtClean="0">
                <a:latin typeface="Times New Roman" pitchFamily="16" charset="0"/>
              </a:rPr>
              <a:t/>
            </a:r>
            <a:br>
              <a:rPr lang="ru-RU" altLang="en-US" smtClean="0">
                <a:latin typeface="Times New Roman" pitchFamily="16" charset="0"/>
              </a:rPr>
            </a:br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876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1B611FA-3071-484F-A580-B08851DBD91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A64744ED-A2AD-4C76-ACD1-E4F0340543D4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12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dirty="0" smtClean="0">
                <a:latin typeface="Times New Roman" pitchFamily="16" charset="0"/>
              </a:rPr>
              <a:t>Спуск по мере нарастания крутизны: </a:t>
            </a:r>
            <a:br>
              <a:rPr lang="ru-RU" dirty="0" smtClean="0">
                <a:latin typeface="Times New Roman" pitchFamily="16" charset="0"/>
              </a:rPr>
            </a:br>
            <a:r>
              <a:rPr lang="ru-RU" dirty="0" smtClean="0">
                <a:latin typeface="Times New Roman" pitchFamily="16" charset="0"/>
              </a:rPr>
              <a:t>– лицом в долину </a:t>
            </a:r>
            <a:br>
              <a:rPr lang="ru-RU" dirty="0" smtClean="0">
                <a:latin typeface="Times New Roman" pitchFamily="16" charset="0"/>
              </a:rPr>
            </a:br>
            <a:r>
              <a:rPr lang="ru-RU" dirty="0" smtClean="0">
                <a:latin typeface="Times New Roman" pitchFamily="16" charset="0"/>
              </a:rPr>
              <a:t>– прусский шаг </a:t>
            </a:r>
            <a:br>
              <a:rPr lang="ru-RU" dirty="0" smtClean="0">
                <a:latin typeface="Times New Roman" pitchFamily="16" charset="0"/>
              </a:rPr>
            </a:br>
            <a:r>
              <a:rPr lang="ru-RU" dirty="0" smtClean="0">
                <a:latin typeface="Times New Roman" pitchFamily="16" charset="0"/>
              </a:rPr>
              <a:t>– лицом к склону на 3 такта </a:t>
            </a:r>
            <a:br>
              <a:rPr lang="ru-RU" dirty="0" smtClean="0">
                <a:latin typeface="Times New Roman" pitchFamily="16" charset="0"/>
              </a:rPr>
            </a:br>
            <a:r>
              <a:rPr lang="ru-RU" dirty="0" smtClean="0">
                <a:latin typeface="Times New Roman" pitchFamily="16" charset="0"/>
              </a:rPr>
              <a:t>– лазанием (если недалеко и позволяет подготовка всех участников) </a:t>
            </a:r>
          </a:p>
          <a:p>
            <a:r>
              <a:rPr lang="ru-RU" dirty="0" smtClean="0">
                <a:latin typeface="Times New Roman" pitchFamily="16" charset="0"/>
              </a:rPr>
              <a:t>– </a:t>
            </a:r>
            <a:r>
              <a:rPr lang="ru-RU" dirty="0" err="1" smtClean="0">
                <a:latin typeface="Times New Roman" pitchFamily="16" charset="0"/>
              </a:rPr>
              <a:t>дюльфер</a:t>
            </a:r>
            <a:r>
              <a:rPr lang="ru-RU" dirty="0" smtClean="0">
                <a:latin typeface="Times New Roman" pitchFamily="16" charset="0"/>
              </a:rPr>
              <a:t/>
            </a:r>
            <a:br>
              <a:rPr lang="ru-RU" dirty="0" smtClean="0">
                <a:latin typeface="Times New Roman" pitchFamily="16" charset="0"/>
              </a:rPr>
            </a:br>
            <a:r>
              <a:rPr lang="ru-RU" dirty="0" smtClean="0">
                <a:latin typeface="Times New Roman" pitchFamily="16" charset="0"/>
              </a:rPr>
              <a:t/>
            </a:r>
            <a:br>
              <a:rPr lang="ru-RU" dirty="0" smtClean="0">
                <a:latin typeface="Times New Roman" pitchFamily="16" charset="0"/>
              </a:rPr>
            </a:br>
            <a:r>
              <a:rPr lang="ru-RU" dirty="0" smtClean="0">
                <a:latin typeface="Times New Roman" pitchFamily="16" charset="0"/>
              </a:rPr>
              <a:t>При прусском шаге не заваливаемся назад – быстро устанет передняя поверхность бедра,</a:t>
            </a:r>
            <a:br>
              <a:rPr lang="ru-RU" dirty="0" smtClean="0">
                <a:latin typeface="Times New Roman" pitchFamily="16" charset="0"/>
              </a:rPr>
            </a:br>
            <a:r>
              <a:rPr lang="ru-RU" dirty="0" smtClean="0">
                <a:latin typeface="Times New Roman" pitchFamily="16" charset="0"/>
              </a:rPr>
              <a:t>При шаге не «падаем» вперед на ногу, как это бывает в глубоком снегу. – Очень опасно на голом жестком льду.</a:t>
            </a:r>
            <a:br>
              <a:rPr lang="ru-RU" dirty="0" smtClean="0">
                <a:latin typeface="Times New Roman" pitchFamily="16" charset="0"/>
              </a:rPr>
            </a:br>
            <a:r>
              <a:rPr lang="ru-RU" dirty="0" smtClean="0">
                <a:latin typeface="Times New Roman" pitchFamily="16" charset="0"/>
              </a:rPr>
              <a:t>Опускаемая нога свободно движется в колене почти до контакта с поверхностью</a:t>
            </a:r>
            <a:br>
              <a:rPr lang="ru-RU" dirty="0" smtClean="0">
                <a:latin typeface="Times New Roman" pitchFamily="16" charset="0"/>
              </a:rPr>
            </a:br>
            <a:r>
              <a:rPr lang="ru-RU" dirty="0" smtClean="0">
                <a:latin typeface="Times New Roman" pitchFamily="16" charset="0"/>
              </a:rPr>
              <a:t> </a:t>
            </a:r>
            <a:br>
              <a:rPr lang="ru-RU" dirty="0" smtClean="0">
                <a:latin typeface="Times New Roman" pitchFamily="16" charset="0"/>
              </a:rPr>
            </a:br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15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88A5F08-846D-49F1-B5EA-7999BD5CB4D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90B5BEC1-FEA3-408F-88EF-619A40EF64BD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13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smtClean="0">
                <a:latin typeface="Times New Roman" pitchFamily="16" charset="0"/>
              </a:rPr>
              <a:t/>
            </a:r>
            <a:br>
              <a:rPr lang="ru-RU" altLang="en-US" smtClean="0">
                <a:latin typeface="Times New Roman" pitchFamily="16" charset="0"/>
              </a:rPr>
            </a:br>
            <a:r>
              <a:rPr lang="ru-RU" altLang="en-US" smtClean="0">
                <a:latin typeface="Times New Roman" pitchFamily="16" charset="0"/>
              </a:rPr>
              <a:t>Исходное положение: стопы по линии падения воды, ледоруб где-то</a:t>
            </a:r>
            <a:br>
              <a:rPr lang="ru-RU" altLang="en-US" smtClean="0">
                <a:latin typeface="Times New Roman" pitchFamily="16" charset="0"/>
              </a:rPr>
            </a:br>
            <a:r>
              <a:rPr lang="ru-RU" altLang="en-US" smtClean="0">
                <a:latin typeface="Times New Roman" pitchFamily="16" charset="0"/>
              </a:rPr>
              <a:t/>
            </a:r>
            <a:br>
              <a:rPr lang="ru-RU" altLang="en-US" smtClean="0">
                <a:latin typeface="Times New Roman" pitchFamily="16" charset="0"/>
              </a:rPr>
            </a:br>
            <a:r>
              <a:rPr lang="ru-RU" altLang="en-US" smtClean="0">
                <a:latin typeface="Times New Roman" pitchFamily="16" charset="0"/>
              </a:rPr>
              <a:t>Налево:</a:t>
            </a:r>
            <a:br>
              <a:rPr lang="ru-RU" altLang="en-US" smtClean="0">
                <a:latin typeface="Times New Roman" pitchFamily="16" charset="0"/>
              </a:rPr>
            </a:br>
            <a:r>
              <a:rPr lang="ru-RU" altLang="en-US" smtClean="0">
                <a:latin typeface="Times New Roman" pitchFamily="16" charset="0"/>
              </a:rPr>
              <a:t>Ледоруб смещаем в ту сторону, куда поворачиваем.</a:t>
            </a:r>
            <a:br>
              <a:rPr lang="ru-RU" altLang="en-US" smtClean="0">
                <a:latin typeface="Times New Roman" pitchFamily="16" charset="0"/>
              </a:rPr>
            </a:br>
            <a:r>
              <a:rPr lang="ru-RU" altLang="en-US" smtClean="0">
                <a:latin typeface="Times New Roman" pitchFamily="16" charset="0"/>
              </a:rPr>
              <a:t>Левая – на </a:t>
            </a:r>
            <a:r>
              <a:rPr lang="en-US" altLang="en-US" smtClean="0">
                <a:latin typeface="Times New Roman" pitchFamily="16" charset="0"/>
              </a:rPr>
              <a:t>~</a:t>
            </a:r>
            <a:r>
              <a:rPr lang="ru-RU" altLang="en-US" smtClean="0">
                <a:latin typeface="Times New Roman" pitchFamily="16" charset="0"/>
              </a:rPr>
              <a:t>120гр  </a:t>
            </a:r>
            <a:r>
              <a:rPr lang="en-US" altLang="en-US" smtClean="0">
                <a:latin typeface="Times New Roman" pitchFamily="16" charset="0"/>
              </a:rPr>
              <a:t/>
            </a:r>
            <a:br>
              <a:rPr lang="en-US" altLang="en-US" smtClean="0">
                <a:latin typeface="Times New Roman" pitchFamily="16" charset="0"/>
              </a:rPr>
            </a:br>
            <a:r>
              <a:rPr lang="ru-RU" altLang="en-US" smtClean="0">
                <a:latin typeface="Times New Roman" pitchFamily="16" charset="0"/>
              </a:rPr>
              <a:t>Правая на 180</a:t>
            </a:r>
            <a:br>
              <a:rPr lang="ru-RU" altLang="en-US" smtClean="0">
                <a:latin typeface="Times New Roman" pitchFamily="16" charset="0"/>
              </a:rPr>
            </a:br>
            <a:r>
              <a:rPr lang="ru-RU" altLang="en-US" smtClean="0">
                <a:latin typeface="Times New Roman" pitchFamily="16" charset="0"/>
              </a:rPr>
              <a:t>Приставляем левую</a:t>
            </a:r>
            <a:br>
              <a:rPr lang="ru-RU" altLang="en-US" smtClean="0">
                <a:latin typeface="Times New Roman" pitchFamily="16" charset="0"/>
              </a:rPr>
            </a:br>
            <a:r>
              <a:rPr lang="ru-RU" altLang="en-US" smtClean="0">
                <a:latin typeface="Times New Roman" pitchFamily="16" charset="0"/>
              </a:rPr>
              <a:t>Переносим ледоруб</a:t>
            </a:r>
            <a:br>
              <a:rPr lang="ru-RU" altLang="en-US" smtClean="0">
                <a:latin typeface="Times New Roman" pitchFamily="16" charset="0"/>
              </a:rPr>
            </a:br>
            <a:r>
              <a:rPr lang="ru-RU" altLang="en-US" smtClean="0">
                <a:latin typeface="Times New Roman" pitchFamily="16" charset="0"/>
              </a:rPr>
              <a:t/>
            </a:r>
            <a:br>
              <a:rPr lang="ru-RU" altLang="en-US" smtClean="0">
                <a:latin typeface="Times New Roman" pitchFamily="16" charset="0"/>
              </a:rPr>
            </a:br>
            <a:r>
              <a:rPr lang="ru-RU" altLang="en-US" smtClean="0">
                <a:latin typeface="Times New Roman" pitchFamily="16" charset="0"/>
              </a:rPr>
              <a:t>Не ставим ноги по изолинии: так мы очень неустойчивы. Тем более одну по одной.</a:t>
            </a:r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900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F43ED36-2DCE-493A-88B2-2554826E24B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538F3771-4BD2-493F-AA08-A02AD37AE4FB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14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Французская техника – прекрасный вариант для косого траверса.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Долинная нога развернута носком в долину (и чем круче, тем больше), вершинная – плюс-минус по изолинии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Вроде бы верхняя нога стоит по изолинии, но это не проблема, т.к. это происходит только в динамике между 2 стабильными положениями с опорой на долинную ногу.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Плюс помогает ледоруб</a:t>
            </a:r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7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1F96A33-0B43-4D00-A6ED-37202FD4B95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8CA1C2BB-EFBF-43CD-9ADF-9E6A014AC8FC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15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dirty="0" smtClean="0">
                <a:latin typeface="Times New Roman" pitchFamily="16" charset="0"/>
              </a:rPr>
              <a:t>Чем круче склон, тем важнее иметь возможность чуть от него отклониться, чтобы переставить ноги.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Поэтому бьем инструмент на 10 см ближе, чем можем.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Вертикаль – стабильные треугольники 2 ноги – рука, 2 руки – нога/ноги</a:t>
            </a:r>
            <a:br>
              <a:rPr lang="ru-RU" altLang="en-US" dirty="0" smtClean="0">
                <a:latin typeface="Times New Roman" pitchFamily="16" charset="0"/>
              </a:rPr>
            </a:br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697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2A77B89-AAA9-4352-A639-CA4DA6D1E5A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AB9DBCA5-AAE6-481E-9726-8519B43C43CF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16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Интересный, но дорогой вариант -- </a:t>
            </a:r>
            <a:r>
              <a:rPr lang="ru-RU" altLang="en-US" dirty="0" err="1" smtClean="0">
                <a:latin typeface="Times New Roman" pitchFamily="16" charset="0"/>
              </a:rPr>
              <a:t>Пецелевские</a:t>
            </a:r>
            <a:r>
              <a:rPr lang="ru-RU" altLang="en-US" dirty="0" smtClean="0">
                <a:latin typeface="Times New Roman" pitchFamily="16" charset="0"/>
              </a:rPr>
              <a:t> дюралевые буры со стальной коронкой.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Были морковки, штопорные крючья и т.п., но умерли.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В принципе бывают ледовые </a:t>
            </a:r>
            <a:r>
              <a:rPr lang="ru-RU" altLang="en-US" dirty="0" err="1" smtClean="0">
                <a:latin typeface="Times New Roman" pitchFamily="16" charset="0"/>
              </a:rPr>
              <a:t>столибки</a:t>
            </a:r>
            <a:r>
              <a:rPr lang="ru-RU" altLang="en-US" dirty="0" smtClean="0">
                <a:latin typeface="Times New Roman" pitchFamily="16" charset="0"/>
              </a:rPr>
              <a:t> (</a:t>
            </a:r>
            <a:r>
              <a:rPr lang="en-US" altLang="en-US" dirty="0" smtClean="0">
                <a:latin typeface="Times New Roman" pitchFamily="16" charset="0"/>
              </a:rPr>
              <a:t>ice bollard</a:t>
            </a:r>
            <a:r>
              <a:rPr lang="ru-RU" altLang="en-US" dirty="0" smtClean="0">
                <a:latin typeface="Times New Roman" pitchFamily="16" charset="0"/>
              </a:rPr>
              <a:t>)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Ручка -- удобно</a:t>
            </a:r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437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2A77B89-AAA9-4352-A639-CA4DA6D1E5A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AB9DBCA5-AAE6-481E-9726-8519B43C43CF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17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Интересный, но дорогой вариант -- </a:t>
            </a:r>
            <a:r>
              <a:rPr lang="ru-RU" altLang="en-US" dirty="0" err="1" smtClean="0">
                <a:latin typeface="Times New Roman" pitchFamily="16" charset="0"/>
              </a:rPr>
              <a:t>Пецелевские</a:t>
            </a:r>
            <a:r>
              <a:rPr lang="ru-RU" altLang="en-US" dirty="0" smtClean="0">
                <a:latin typeface="Times New Roman" pitchFamily="16" charset="0"/>
              </a:rPr>
              <a:t> дюралевые буры со стальной коронкой</a:t>
            </a:r>
            <a:r>
              <a:rPr lang="ru-RU" altLang="en-US" dirty="0" smtClean="0">
                <a:latin typeface="Times New Roman" pitchFamily="16" charset="0"/>
              </a:rPr>
              <a:t>.</a:t>
            </a:r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Ручка -- удобно</a:t>
            </a:r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846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147FA22-F2D7-448C-B1E7-68D1B73E875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5E7B076A-E80A-4483-B40E-78D31533D299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18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dirty="0" smtClean="0">
                <a:latin typeface="Times New Roman" pitchFamily="16" charset="0"/>
              </a:rPr>
              <a:t>Вкручивание на первые пол витка – без перехватов руки, вращением туда-сюда на чуть больше, чем на 1/3 – ¼ оборота (определяется числом зубов)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Если совсем не крутится – можно помочь рычагом, используя ледоруб / инструмент</a:t>
            </a:r>
            <a:br>
              <a:rPr lang="ru-RU" altLang="en-US" dirty="0" smtClean="0">
                <a:latin typeface="Times New Roman" pitchFamily="16" charset="0"/>
              </a:rPr>
            </a:br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292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F8F03B7-7BBF-458B-934B-1E9A1E64DB8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09E022B3-D562-41E8-9EF5-027D1743725F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19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smtClean="0">
                <a:latin typeface="Times New Roman" pitchFamily="16" charset="0"/>
              </a:rPr>
              <a:t>Самовыверт и нехватка шнурочка</a:t>
            </a:r>
            <a:br>
              <a:rPr lang="ru-RU" altLang="en-US" smtClean="0">
                <a:latin typeface="Times New Roman" pitchFamily="16" charset="0"/>
              </a:rPr>
            </a:br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088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C11D22E-7AF2-474E-879C-AA3CDCE3E1A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5C23EAE2-8B91-4559-81D8-84357B02F641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20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Правый, всего-то с чуть забитыми кончиками отчаянно не хотел вкручиваться</a:t>
            </a:r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1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4F42E7F-EBC5-4C58-AF96-3738857BC84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7A1E8ADC-A69C-450C-A22B-CD1B65E6E8B2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3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88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6486D17-3309-42C7-B747-1E80719D4D5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9B29CBB3-1388-41C8-9B56-391E1B1BF0BE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21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Зуб режет кончиком, а не всей вертикалью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Кромки отваливают крошку внутрь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Нет резьбы на зубе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Правое изображение – вид сверху. Этот угол острее у стали (т.к. она прочнее), тупее у титана, но он должен быть.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У буров в </a:t>
            </a:r>
            <a:r>
              <a:rPr lang="ru-RU" altLang="en-US" dirty="0" err="1" smtClean="0">
                <a:latin typeface="Times New Roman" pitchFamily="16" charset="0"/>
              </a:rPr>
              <a:t>Венто</a:t>
            </a:r>
            <a:r>
              <a:rPr lang="ru-RU" altLang="en-US" dirty="0" smtClean="0">
                <a:latin typeface="Times New Roman" pitchFamily="16" charset="0"/>
              </a:rPr>
              <a:t> он часто отсутствует, или отрицательный – затирает крошку между каналом и стенкой бура.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Точить надфилем или напильником.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Удобно в тисках с деревянными подкладками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err="1" smtClean="0">
                <a:latin typeface="Times New Roman" pitchFamily="16" charset="0"/>
              </a:rPr>
              <a:t>Пецелевская</a:t>
            </a:r>
            <a:r>
              <a:rPr lang="ru-RU" altLang="en-US" dirty="0" smtClean="0">
                <a:latin typeface="Times New Roman" pitchFamily="16" charset="0"/>
              </a:rPr>
              <a:t> точилка </a:t>
            </a:r>
            <a:r>
              <a:rPr lang="en-US" b="1" dirty="0" smtClean="0">
                <a:latin typeface="Times New Roman" pitchFamily="16" charset="0"/>
                <a:hlinkClick r:id="rId3"/>
              </a:rPr>
              <a:t>LIM'ICE</a:t>
            </a:r>
          </a:p>
          <a:p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438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A23120F-4F36-4A9A-A462-E25B519747B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F4646C5A-F70E-4747-AA1C-47AC925EE164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22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smtClean="0">
                <a:latin typeface="Times New Roman" pitchFamily="16" charset="0"/>
              </a:rPr>
              <a:t/>
            </a:r>
            <a:br>
              <a:rPr lang="ru-RU" altLang="en-US" smtClean="0">
                <a:latin typeface="Times New Roman" pitchFamily="16" charset="0"/>
              </a:rPr>
            </a:br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441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5AF62E-C780-4CDF-A310-DA9D8338292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B2DC1F72-C1E3-4057-8017-1CE4530D766D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23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dirty="0" smtClean="0">
                <a:latin typeface="Times New Roman" pitchFamily="16" charset="0"/>
              </a:rPr>
              <a:t>Отломанные зубья у дюралевых кошек – вообще рядовое явление, но ломаются и хорошие стальные.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В 2007 </a:t>
            </a:r>
            <a:r>
              <a:rPr lang="en-US" altLang="en-US" dirty="0" err="1" smtClean="0">
                <a:latin typeface="Times New Roman" pitchFamily="16" charset="0"/>
              </a:rPr>
              <a:t>Petzl</a:t>
            </a:r>
            <a:r>
              <a:rPr lang="en-US" altLang="en-US" dirty="0" smtClean="0">
                <a:latin typeface="Times New Roman" pitchFamily="16" charset="0"/>
              </a:rPr>
              <a:t> </a:t>
            </a:r>
            <a:r>
              <a:rPr lang="ru-RU" altLang="en-US" dirty="0" smtClean="0">
                <a:latin typeface="Times New Roman" pitchFamily="16" charset="0"/>
              </a:rPr>
              <a:t>отзывал кошки </a:t>
            </a:r>
            <a:r>
              <a:rPr lang="en-US" altLang="en-US" dirty="0" err="1" smtClean="0">
                <a:latin typeface="Times New Roman" pitchFamily="16" charset="0"/>
              </a:rPr>
              <a:t>Sarken</a:t>
            </a:r>
            <a:r>
              <a:rPr lang="ru-RU" altLang="en-US" dirty="0" smtClean="0">
                <a:latin typeface="Times New Roman" pitchFamily="16" charset="0"/>
              </a:rPr>
              <a:t>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На фото </a:t>
            </a:r>
            <a:r>
              <a:rPr lang="en-US" altLang="en-US" dirty="0" smtClean="0">
                <a:latin typeface="Times New Roman" pitchFamily="16" charset="0"/>
              </a:rPr>
              <a:t>BD Sabretooth ~20</a:t>
            </a:r>
            <a:r>
              <a:rPr lang="ru-RU" altLang="en-US" dirty="0" smtClean="0">
                <a:latin typeface="Times New Roman" pitchFamily="16" charset="0"/>
              </a:rPr>
              <a:t>09</a:t>
            </a:r>
            <a:r>
              <a:rPr lang="en-US" altLang="en-US" dirty="0" smtClean="0">
                <a:latin typeface="Times New Roman" pitchFamily="16" charset="0"/>
              </a:rPr>
              <a:t> </a:t>
            </a:r>
            <a:r>
              <a:rPr lang="ru-RU" altLang="en-US" dirty="0" smtClean="0">
                <a:latin typeface="Times New Roman" pitchFamily="16" charset="0"/>
              </a:rPr>
              <a:t>года покупки. 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В меру регулярно осматриваем.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Например, до и после похода.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455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72D46AC-9C5A-44BB-AECD-CC33948A4D9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572C7377-31A5-4EC0-9406-5A024E0F6AEB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24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058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4FF5F52-3A5D-4A45-8E71-7C823C74AD91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2EE2734D-35CA-461C-ACDE-EAF93B8AEB43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25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dirty="0" smtClean="0">
                <a:latin typeface="Times New Roman" pitchFamily="16" charset="0"/>
              </a:rPr>
              <a:t>Любимая </a:t>
            </a:r>
            <a:r>
              <a:rPr lang="ru-RU" altLang="en-US" dirty="0" err="1" smtClean="0">
                <a:latin typeface="Times New Roman" pitchFamily="16" charset="0"/>
              </a:rPr>
              <a:t>Полушкинская</a:t>
            </a:r>
            <a:r>
              <a:rPr lang="ru-RU" altLang="en-US" dirty="0" smtClean="0">
                <a:latin typeface="Times New Roman" pitchFamily="16" charset="0"/>
              </a:rPr>
              <a:t> сосулька.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Бугорок под рыжим пятном – спуск прусским шагом по самому крутому месту.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Склон под скалами – разворот на </a:t>
            </a:r>
            <a:r>
              <a:rPr lang="ru-RU" altLang="en-US" dirty="0" err="1" smtClean="0">
                <a:latin typeface="Times New Roman" pitchFamily="16" charset="0"/>
              </a:rPr>
              <a:t>крутяке</a:t>
            </a:r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864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050BBC2-E2FD-423E-B705-EEBEC6B9048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3D6F49C7-0309-4545-8E37-FCF9E5C43157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26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72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4F42E7F-EBC5-4C58-AF96-3738857BC84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7A1E8ADC-A69C-450C-A22B-CD1B65E6E8B2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4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01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4F42E7F-EBC5-4C58-AF96-3738857BC84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7A1E8ADC-A69C-450C-A22B-CD1B65E6E8B2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5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78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4F42E7F-EBC5-4C58-AF96-3738857BC84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7A1E8ADC-A69C-450C-A22B-CD1B65E6E8B2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6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91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4F42E7F-EBC5-4C58-AF96-3738857BC84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7A1E8ADC-A69C-450C-A22B-CD1B65E6E8B2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7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dirty="0" smtClean="0">
                <a:latin typeface="Times New Roman" pitchFamily="16" charset="0"/>
              </a:rPr>
              <a:t>Глобально: лучше мягкие кошки на жесткие ботинки, чем жесткие на мягкие.</a:t>
            </a:r>
          </a:p>
          <a:p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Крепления для нас -- любой вариант из:  2 пластиковых стакана, лягушка + стакан, лягушка + скоба. 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Но должны хорошо сидеть на ботинках.</a:t>
            </a:r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78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BFBF8F6-31B9-46E9-8CAC-36C3AD5040D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08C3DACF-513F-483F-95FA-E9BC0CE5C2F9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8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070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C5DE02C-2252-4A91-99B7-CB648BABFA8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B8329C5E-8FE0-4A86-BBB3-4A9CADED0CAA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9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smtClean="0">
                <a:latin typeface="Times New Roman" pitchFamily="16" charset="0"/>
              </a:rPr>
              <a:t/>
            </a:r>
            <a:br>
              <a:rPr lang="ru-RU" altLang="en-US" smtClean="0">
                <a:latin typeface="Times New Roman" pitchFamily="16" charset="0"/>
              </a:rPr>
            </a:br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6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99D9D5F-4C06-4E11-B73E-3D394405340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881209" y="8686460"/>
            <a:ext cx="2975352" cy="456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57AA9EFF-69EC-479E-8D54-4A921A5CCA86}" type="slidenum">
              <a:rPr lang="en-US" alt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10</a:t>
            </a:fld>
            <a:endParaRPr lang="en-US" altLang="en-US" sz="12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</p:spPr>
        <p:txBody>
          <a:bodyPr wrap="none" anchor="ctr"/>
          <a:lstStyle/>
          <a:p>
            <a:r>
              <a:rPr lang="ru-RU" altLang="en-US" dirty="0" smtClean="0">
                <a:latin typeface="Times New Roman" pitchFamily="16" charset="0"/>
              </a:rPr>
              <a:t>Ногу над ногой не ставим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err="1" smtClean="0">
                <a:latin typeface="Times New Roman" pitchFamily="16" charset="0"/>
              </a:rPr>
              <a:t>Рантование</a:t>
            </a:r>
            <a:r>
              <a:rPr lang="ru-RU" altLang="en-US" dirty="0" smtClean="0">
                <a:latin typeface="Times New Roman" pitchFamily="16" charset="0"/>
              </a:rPr>
              <a:t> </a:t>
            </a:r>
            <a:r>
              <a:rPr lang="ru-RU" altLang="en-US" dirty="0" err="1" smtClean="0">
                <a:latin typeface="Times New Roman" pitchFamily="16" charset="0"/>
              </a:rPr>
              <a:t>м.б</a:t>
            </a:r>
            <a:r>
              <a:rPr lang="ru-RU" altLang="en-US" dirty="0" smtClean="0">
                <a:latin typeface="Times New Roman" pitchFamily="16" charset="0"/>
              </a:rPr>
              <a:t>. незаметно на слегка заснеженном склоне, но проявляется на голом льду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Акцентированная постановка особенно важна на жестком зимнем льду.</a:t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/>
            </a:r>
            <a:br>
              <a:rPr lang="ru-RU" altLang="en-US" dirty="0" smtClean="0">
                <a:latin typeface="Times New Roman" pitchFamily="16" charset="0"/>
              </a:rPr>
            </a:br>
            <a:r>
              <a:rPr lang="ru-RU" altLang="en-US" dirty="0" smtClean="0">
                <a:latin typeface="Times New Roman" pitchFamily="16" charset="0"/>
              </a:rPr>
              <a:t>Исключения: движение по тонкой </a:t>
            </a:r>
            <a:r>
              <a:rPr lang="ru-RU" altLang="en-US" dirty="0" err="1" smtClean="0">
                <a:latin typeface="Times New Roman" pitchFamily="16" charset="0"/>
              </a:rPr>
              <a:t>натечке</a:t>
            </a:r>
            <a:r>
              <a:rPr lang="ru-RU" altLang="en-US" dirty="0" smtClean="0">
                <a:latin typeface="Times New Roman" pitchFamily="16" charset="0"/>
              </a:rPr>
              <a:t>, ажурные конструкции при преодолении </a:t>
            </a:r>
            <a:r>
              <a:rPr lang="ru-RU" altLang="en-US" dirty="0" err="1" smtClean="0">
                <a:latin typeface="Times New Roman" pitchFamily="16" charset="0"/>
              </a:rPr>
              <a:t>бергшрунда</a:t>
            </a:r>
            <a:r>
              <a:rPr lang="ru-RU" altLang="en-US" dirty="0" smtClean="0">
                <a:latin typeface="Times New Roman" pitchFamily="16" charset="0"/>
              </a:rPr>
              <a:t>, трещин</a:t>
            </a:r>
            <a:br>
              <a:rPr lang="ru-RU" altLang="en-US" dirty="0" smtClean="0">
                <a:latin typeface="Times New Roman" pitchFamily="16" charset="0"/>
              </a:rPr>
            </a:br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26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9500-7B7B-453C-803B-F125CF8772C6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401-51F9-4673-A021-1A5357843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01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9500-7B7B-453C-803B-F125CF8772C6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401-51F9-4673-A021-1A5357843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834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9500-7B7B-453C-803B-F125CF8772C6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401-51F9-4673-A021-1A5357843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2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9500-7B7B-453C-803B-F125CF8772C6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401-51F9-4673-A021-1A5357843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6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9500-7B7B-453C-803B-F125CF8772C6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401-51F9-4673-A021-1A5357843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1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9500-7B7B-453C-803B-F125CF8772C6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401-51F9-4673-A021-1A5357843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57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9500-7B7B-453C-803B-F125CF8772C6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401-51F9-4673-A021-1A5357843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45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9500-7B7B-453C-803B-F125CF8772C6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401-51F9-4673-A021-1A5357843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7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9500-7B7B-453C-803B-F125CF8772C6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401-51F9-4673-A021-1A5357843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05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9500-7B7B-453C-803B-F125CF8772C6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401-51F9-4673-A021-1A5357843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87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9500-7B7B-453C-803B-F125CF8772C6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C401-51F9-4673-A021-1A5357843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3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49500-7B7B-453C-803B-F125CF8772C6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EC401-51F9-4673-A021-1A53578433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98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it@westra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5538" y="4786222"/>
            <a:ext cx="7400925" cy="76944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en-US" sz="4400" dirty="0" smtClean="0">
                <a:solidFill>
                  <a:srgbClr val="000000"/>
                </a:solidFill>
                <a:latin typeface="Calibri Light" pitchFamily="32" charset="0"/>
              </a:rPr>
              <a:t>Передвижение по льду</a:t>
            </a:r>
            <a:endParaRPr lang="en-US" altLang="en-US" sz="4400" dirty="0" smtClean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1274" y="5662252"/>
            <a:ext cx="215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Сергей Титов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862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063327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Движение в кошках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050787" y="1437472"/>
            <a:ext cx="9935490" cy="40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39" tIns="39176" rIns="75339" bIns="39176"/>
          <a:lstStyle>
            <a:lvl1pPr>
              <a:lnSpc>
                <a:spcPct val="92000"/>
              </a:lnSpc>
              <a:spcAft>
                <a:spcPts val="18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7013">
              <a:lnSpc>
                <a:spcPct val="92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7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indent="-190033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2900" dirty="0" smtClean="0"/>
              <a:t>Поэтому</a:t>
            </a:r>
          </a:p>
          <a:p>
            <a:pPr lvl="1">
              <a:lnSpc>
                <a:spcPct val="15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400" dirty="0" smtClean="0"/>
              <a:t>Между стопами зазор 10-15 </a:t>
            </a:r>
            <a:r>
              <a:rPr lang="ru-RU" altLang="en-US" sz="2400" dirty="0" smtClean="0"/>
              <a:t>см</a:t>
            </a:r>
            <a:endParaRPr lang="ru-RU" altLang="en-US" sz="2400" dirty="0" smtClean="0"/>
          </a:p>
          <a:p>
            <a:pPr lvl="1">
              <a:lnSpc>
                <a:spcPct val="15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400" dirty="0" smtClean="0"/>
              <a:t>Штанины </a:t>
            </a:r>
            <a:r>
              <a:rPr lang="ru-RU" altLang="en-US" sz="2400" dirty="0" smtClean="0"/>
              <a:t>прихвачены</a:t>
            </a:r>
            <a:r>
              <a:rPr lang="en-US" altLang="en-US" sz="2400" dirty="0" smtClean="0"/>
              <a:t> </a:t>
            </a:r>
            <a:r>
              <a:rPr lang="ru-RU" altLang="en-US" sz="2400" dirty="0" smtClean="0"/>
              <a:t>фонариками</a:t>
            </a:r>
            <a:endParaRPr lang="en-US" altLang="en-US" sz="2400" dirty="0" smtClean="0"/>
          </a:p>
          <a:p>
            <a:pPr lvl="1">
              <a:lnSpc>
                <a:spcPct val="15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400" dirty="0" smtClean="0"/>
              <a:t>Не </a:t>
            </a:r>
            <a:r>
              <a:rPr lang="ru-RU" altLang="en-US" sz="2400" dirty="0" err="1" smtClean="0"/>
              <a:t>рантовать</a:t>
            </a:r>
            <a:endParaRPr lang="en-US" altLang="en-US" sz="2400" dirty="0" smtClean="0"/>
          </a:p>
          <a:p>
            <a:pPr lvl="1">
              <a:lnSpc>
                <a:spcPct val="15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400" dirty="0" smtClean="0"/>
              <a:t>Ногу над ногой не ставить</a:t>
            </a:r>
            <a:endParaRPr lang="ru-RU" altLang="en-US" sz="2400" dirty="0" smtClean="0"/>
          </a:p>
          <a:p>
            <a:pPr lvl="1">
              <a:lnSpc>
                <a:spcPct val="15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400" dirty="0" smtClean="0"/>
              <a:t>Кошки </a:t>
            </a:r>
            <a:r>
              <a:rPr lang="ru-RU" altLang="en-US" sz="2400" dirty="0" smtClean="0"/>
              <a:t>– ударный инструмент. Постановка ноги акцентированная </a:t>
            </a:r>
            <a:endParaRPr lang="ru-RU" altLang="en-US" sz="2400" dirty="0" smtClean="0"/>
          </a:p>
          <a:p>
            <a:pPr lvl="1">
              <a:lnSpc>
                <a:spcPct val="15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400" dirty="0" smtClean="0"/>
              <a:t>После постановки </a:t>
            </a:r>
            <a:r>
              <a:rPr lang="ru-RU" altLang="en-US" sz="2400" dirty="0" smtClean="0"/>
              <a:t>ноги не проскальзывают</a:t>
            </a:r>
            <a:endParaRPr lang="ru-RU" altLang="en-US" sz="2400" dirty="0" smtClean="0"/>
          </a:p>
          <a:p>
            <a:pPr lvl="1">
              <a:lnSpc>
                <a:spcPct val="15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400" dirty="0" smtClean="0"/>
              <a:t>При прыжке приземление на 2 </a:t>
            </a:r>
            <a:r>
              <a:rPr lang="ru-RU" altLang="en-US" sz="2400" dirty="0" smtClean="0"/>
              <a:t>ноги</a:t>
            </a:r>
            <a:endParaRPr lang="ru-RU" altLang="en-US" sz="2400" dirty="0" smtClean="0"/>
          </a:p>
          <a:p>
            <a:pPr lvl="1">
              <a:lnSpc>
                <a:spcPct val="15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400" dirty="0" smtClean="0"/>
              <a:t>При </a:t>
            </a:r>
            <a:r>
              <a:rPr lang="ru-RU" altLang="en-US" sz="2400" dirty="0" err="1" smtClean="0"/>
              <a:t>зарубании</a:t>
            </a:r>
            <a:r>
              <a:rPr lang="ru-RU" altLang="en-US" sz="2400" dirty="0" smtClean="0"/>
              <a:t> не тормозить ногами</a:t>
            </a:r>
            <a:endParaRPr lang="en-US" altLang="en-US" sz="2400" dirty="0" smtClean="0"/>
          </a:p>
          <a:p>
            <a:pPr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en-US" altLang="en-US" sz="23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063327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Движение в кошках. Подъем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050787" y="1943640"/>
            <a:ext cx="9935490" cy="40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39" tIns="39176" rIns="75339" bIns="39176"/>
          <a:lstStyle>
            <a:lvl1pPr>
              <a:lnSpc>
                <a:spcPct val="92000"/>
              </a:lnSpc>
              <a:spcAft>
                <a:spcPts val="18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7013">
              <a:lnSpc>
                <a:spcPct val="92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7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indent="-190033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2900" dirty="0" smtClean="0"/>
              <a:t>Почти плоское</a:t>
            </a:r>
          </a:p>
          <a:p>
            <a:pPr lvl="1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2300" dirty="0" smtClean="0"/>
              <a:t>Стопы параллельно друг другу, ледоруб тросточкой</a:t>
            </a:r>
            <a:br>
              <a:rPr lang="ru-RU" altLang="en-US" sz="2300" dirty="0" smtClean="0"/>
            </a:br>
            <a:endParaRPr lang="ru-RU" altLang="en-US" sz="2300" dirty="0" smtClean="0"/>
          </a:p>
          <a:p>
            <a:pPr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3300" dirty="0" smtClean="0"/>
              <a:t>Чуть круче</a:t>
            </a:r>
          </a:p>
          <a:p>
            <a:pPr marL="384051" lvl="1" indent="0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2300" dirty="0" smtClean="0"/>
              <a:t>Стопы «елочкой», ледоруб наизготовку</a:t>
            </a:r>
          </a:p>
          <a:p>
            <a:pPr indent="-190033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3300" dirty="0" smtClean="0"/>
              <a:t/>
            </a:r>
            <a:br>
              <a:rPr lang="ru-RU" altLang="en-US" sz="3300" dirty="0" smtClean="0"/>
            </a:br>
            <a:r>
              <a:rPr lang="ru-RU" altLang="en-US" sz="3300" dirty="0" smtClean="0"/>
              <a:t>Средняя крутизна </a:t>
            </a:r>
          </a:p>
          <a:p>
            <a:pPr marL="384051" lvl="1" indent="0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2300" dirty="0" smtClean="0"/>
              <a:t>Передние зубья, на 3 такта</a:t>
            </a:r>
            <a:br>
              <a:rPr lang="ru-RU" altLang="en-US" sz="2300" dirty="0" smtClean="0"/>
            </a:br>
            <a:endParaRPr lang="ru-RU" altLang="en-US" sz="2300" dirty="0" smtClean="0"/>
          </a:p>
          <a:p>
            <a:pPr indent="-190033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3300" dirty="0" smtClean="0"/>
              <a:t>Круто</a:t>
            </a:r>
          </a:p>
          <a:p>
            <a:pPr marL="384051" lvl="1" indent="0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2300" dirty="0" smtClean="0"/>
              <a:t>Передние зубья, используя клюв ледоруба</a:t>
            </a:r>
            <a:endParaRPr lang="en-US" altLang="en-US" sz="23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063327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Движение в кошках. Спуск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058951" y="1664892"/>
            <a:ext cx="9935490" cy="40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39" tIns="39176" rIns="75339" bIns="39176"/>
          <a:lstStyle>
            <a:lvl1pPr indent="-227013">
              <a:lnSpc>
                <a:spcPct val="92000"/>
              </a:lnSpc>
              <a:spcAft>
                <a:spcPts val="18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457200">
              <a:lnSpc>
                <a:spcPct val="92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7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2700" dirty="0" smtClean="0"/>
              <a:t>Прусский шаг</a:t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lvl="1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2400" dirty="0" smtClean="0"/>
              <a:t>Акцентированное движение «от колена»</a:t>
            </a:r>
            <a:br>
              <a:rPr lang="ru-RU" altLang="en-US" sz="2400" dirty="0" smtClean="0"/>
            </a:br>
            <a:endParaRPr lang="ru-RU" altLang="en-US" sz="2400" dirty="0" smtClean="0"/>
          </a:p>
          <a:p>
            <a:pPr lvl="1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2400" dirty="0" smtClean="0"/>
              <a:t>Постановка ноги на всю стопу, без проскальзывания</a:t>
            </a:r>
            <a:br>
              <a:rPr lang="ru-RU" altLang="en-US" sz="2400" dirty="0" smtClean="0"/>
            </a:br>
            <a:r>
              <a:rPr lang="ru-RU" altLang="en-US" sz="2400" dirty="0" smtClean="0"/>
              <a:t/>
            </a:r>
            <a:br>
              <a:rPr lang="ru-RU" altLang="en-US" sz="2400" dirty="0" smtClean="0"/>
            </a:br>
            <a:r>
              <a:rPr lang="ru-RU" altLang="en-US" sz="2400" dirty="0" smtClean="0"/>
              <a:t>Корпус держим вертикально</a:t>
            </a:r>
            <a:br>
              <a:rPr lang="ru-RU" altLang="en-US" sz="2400" dirty="0" smtClean="0"/>
            </a:br>
            <a:r>
              <a:rPr lang="ru-RU" altLang="en-US" sz="2400" dirty="0" smtClean="0"/>
              <a:t/>
            </a:r>
            <a:br>
              <a:rPr lang="ru-RU" altLang="en-US" sz="2400" dirty="0" smtClean="0"/>
            </a:br>
            <a:r>
              <a:rPr lang="ru-RU" altLang="en-US" sz="2400" dirty="0" smtClean="0"/>
              <a:t>При необходимости опора на </a:t>
            </a:r>
            <a:r>
              <a:rPr lang="ru-RU" altLang="en-US" sz="2400" dirty="0" err="1" smtClean="0"/>
              <a:t>штычок</a:t>
            </a:r>
            <a:r>
              <a:rPr lang="ru-RU" altLang="en-US" sz="2400" dirty="0" smtClean="0"/>
              <a:t> ледоруба</a:t>
            </a:r>
            <a:r>
              <a:rPr lang="ru-RU" altLang="en-US" sz="2300" dirty="0" smtClean="0"/>
              <a:t/>
            </a:r>
            <a:br>
              <a:rPr lang="ru-RU" altLang="en-US" sz="2300" dirty="0" smtClean="0"/>
            </a:br>
            <a:r>
              <a:rPr lang="ru-RU" altLang="en-US" sz="2000" dirty="0" smtClean="0"/>
              <a:t/>
            </a:r>
            <a:br>
              <a:rPr lang="ru-RU" altLang="en-US" sz="2000" dirty="0" smtClean="0"/>
            </a:br>
            <a:endParaRPr lang="ru-RU" altLang="en-US" sz="2000" dirty="0" smtClean="0"/>
          </a:p>
          <a:p>
            <a:pPr indent="0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2700" dirty="0" smtClean="0"/>
              <a:t>Если круче – лицом к склону на 3 такта</a:t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indent="0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2700" dirty="0" smtClean="0"/>
              <a:t>Еще круче – </a:t>
            </a:r>
            <a:r>
              <a:rPr lang="ru-RU" altLang="en-US" sz="2700" dirty="0" err="1" smtClean="0"/>
              <a:t>дюльфер</a:t>
            </a:r>
            <a:r>
              <a:rPr lang="ru-RU" altLang="en-US" sz="2700" dirty="0" smtClean="0"/>
              <a:t> </a:t>
            </a:r>
            <a:endParaRPr lang="en-US" altLang="en-US" sz="27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063327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Движение в кошках. Развороты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067115" y="1649736"/>
            <a:ext cx="9935490" cy="40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39" tIns="39176" rIns="75339" bIns="39176"/>
          <a:lstStyle>
            <a:lvl1pPr>
              <a:lnSpc>
                <a:spcPct val="92000"/>
              </a:lnSpc>
              <a:spcAft>
                <a:spcPts val="18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7013">
              <a:lnSpc>
                <a:spcPct val="92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7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indent="-190033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3000" dirty="0" smtClean="0"/>
              <a:t>Разворот направо:</a:t>
            </a:r>
          </a:p>
          <a:p>
            <a:pPr marL="766773" lvl="1" indent="-382722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 smtClean="0"/>
              <a:t>Опора на ледоруб немного правее</a:t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marL="766773" lvl="1" indent="-382722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 smtClean="0"/>
              <a:t>Правая стопа разворачивается на </a:t>
            </a:r>
            <a:r>
              <a:rPr lang="en-US" altLang="en-US" sz="2700" dirty="0" smtClean="0"/>
              <a:t>~120</a:t>
            </a:r>
            <a:r>
              <a:rPr lang="ru-RU" altLang="en-US" sz="2700" dirty="0" smtClean="0"/>
              <a:t> градусов</a:t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marL="766773" lvl="1" indent="-382722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 smtClean="0"/>
              <a:t>Левая переносится, ставим по линии падения воды</a:t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marL="766773" lvl="1" indent="-382722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 smtClean="0"/>
              <a:t>Приставляем правую</a:t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marL="766773" lvl="1" indent="-382722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 smtClean="0"/>
              <a:t>Переносим ледоруб</a:t>
            </a:r>
            <a:endParaRPr lang="en-US" altLang="en-US" sz="2700" dirty="0" smtClean="0"/>
          </a:p>
          <a:p>
            <a:pPr marL="384051" lvl="1" indent="0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endParaRPr lang="en-US" altLang="en-US" sz="2700" dirty="0"/>
          </a:p>
          <a:p>
            <a:pPr marL="384051" lvl="1" indent="0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2700" dirty="0" smtClean="0"/>
              <a:t>Гнуть ногу в голеностопе, колене, но кошки не </a:t>
            </a:r>
            <a:r>
              <a:rPr lang="ru-RU" altLang="en-US" sz="2700" dirty="0" err="1" smtClean="0"/>
              <a:t>рантовать</a:t>
            </a:r>
            <a:r>
              <a:rPr lang="ru-RU" altLang="en-US" sz="2300" dirty="0" smtClean="0"/>
              <a:t/>
            </a:r>
            <a:br>
              <a:rPr lang="ru-RU" altLang="en-US" sz="2300" dirty="0" smtClean="0"/>
            </a:br>
            <a:r>
              <a:rPr lang="ru-RU" altLang="en-US" sz="2300" dirty="0" smtClean="0"/>
              <a:t/>
            </a:r>
            <a:br>
              <a:rPr lang="ru-RU" altLang="en-US" sz="2300" dirty="0" smtClean="0"/>
            </a:br>
            <a:endParaRPr lang="en-US" altLang="en-US" sz="23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063327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Движение в кошках. Траверс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748719" y="1568096"/>
            <a:ext cx="9935490" cy="4031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339" tIns="39176" rIns="75339" bIns="39176"/>
          <a:lstStyle/>
          <a:p>
            <a:pPr indent="-19003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2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2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3200" dirty="0">
              <a:solidFill>
                <a:srgbClr val="000000"/>
              </a:solidFill>
              <a:latin typeface="Calibri" pitchFamily="32" charset="0"/>
            </a:endParaRPr>
          </a:p>
          <a:p>
            <a:pPr marL="765444" lvl="1" indent="-382722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200" dirty="0">
                <a:solidFill>
                  <a:srgbClr val="000000"/>
                </a:solidFill>
                <a:latin typeface="Calibri" pitchFamily="32" charset="0"/>
              </a:rPr>
              <a:t>Приставными шагами на 3 такта</a:t>
            </a:r>
            <a:br>
              <a:rPr lang="ru-RU" altLang="en-US" sz="3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32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2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3200" dirty="0">
              <a:solidFill>
                <a:srgbClr val="000000"/>
              </a:solidFill>
              <a:latin typeface="Calibri" pitchFamily="32" charset="0"/>
            </a:endParaRPr>
          </a:p>
          <a:p>
            <a:pPr marL="765444" lvl="1" indent="-382722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200" dirty="0">
                <a:solidFill>
                  <a:srgbClr val="000000"/>
                </a:solidFill>
                <a:latin typeface="Calibri" pitchFamily="32" charset="0"/>
              </a:rPr>
              <a:t>Французская </a:t>
            </a:r>
            <a:r>
              <a:rPr lang="ru-RU" altLang="en-US" sz="3200" dirty="0" smtClean="0">
                <a:solidFill>
                  <a:srgbClr val="000000"/>
                </a:solidFill>
                <a:latin typeface="Calibri" pitchFamily="32" charset="0"/>
              </a:rPr>
              <a:t>техника</a:t>
            </a:r>
          </a:p>
          <a:p>
            <a:pPr marL="765444" lvl="1" indent="-382722">
              <a:lnSpc>
                <a:spcPct val="120000"/>
              </a:lnSpc>
              <a:spcBef>
                <a:spcPts val="419"/>
              </a:spcBef>
              <a:buClr>
                <a:srgbClr val="000000"/>
              </a:buClr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2400" dirty="0" smtClean="0">
                <a:solidFill>
                  <a:srgbClr val="000000"/>
                </a:solidFill>
                <a:latin typeface="Calibri" pitchFamily="32" charset="0"/>
              </a:rPr>
              <a:t>	</a:t>
            </a:r>
            <a:r>
              <a:rPr lang="ru-RU" altLang="en-US" sz="2400" dirty="0" smtClean="0">
                <a:solidFill>
                  <a:srgbClr val="000000"/>
                </a:solidFill>
                <a:latin typeface="Calibri" pitchFamily="32" charset="0"/>
              </a:rPr>
              <a:t>Движение косым траверсом с обносом ноги</a:t>
            </a:r>
            <a:br>
              <a:rPr lang="ru-RU" altLang="en-US" sz="24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2400" dirty="0" smtClean="0">
                <a:solidFill>
                  <a:srgbClr val="000000"/>
                </a:solidFill>
                <a:latin typeface="Calibri" pitchFamily="32" charset="0"/>
              </a:rPr>
              <a:t>Единственное исключение из правила «не ставить ногу над ногой»</a:t>
            </a:r>
            <a:r>
              <a:rPr lang="ru-RU" altLang="en-US" sz="32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200" dirty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3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063327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Движение по крутым склонам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716063" y="1747704"/>
            <a:ext cx="9935490" cy="4031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339" tIns="39176" rIns="75339" bIns="39176"/>
          <a:lstStyle/>
          <a:p>
            <a:pPr marL="765444" lvl="1" indent="-382722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Удар от колена</a:t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3000" dirty="0">
              <a:solidFill>
                <a:srgbClr val="000000"/>
              </a:solidFill>
              <a:latin typeface="Calibri" pitchFamily="32" charset="0"/>
            </a:endParaRPr>
          </a:p>
          <a:p>
            <a:pPr marL="765444" lvl="1" indent="-382722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Стоим на 4 передних </a:t>
            </a:r>
            <a: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  <a:t>зубьях</a:t>
            </a:r>
            <a:r>
              <a:rPr lang="en-US" altLang="en-US" sz="3000" dirty="0" smtClean="0">
                <a:solidFill>
                  <a:srgbClr val="000000"/>
                </a:solidFill>
                <a:latin typeface="Calibri" pitchFamily="32" charset="0"/>
              </a:rPr>
              <a:t>,</a:t>
            </a:r>
            <a: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  <a:t>т.е</a:t>
            </a: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. носок тянем на себя, </a:t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икроножная мышца расслаблена – «сбрасываем пятки»</a:t>
            </a:r>
          </a:p>
          <a:p>
            <a:pPr marL="765444" lvl="1" indent="-382722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endParaRPr lang="ru-RU" altLang="en-US" sz="3000" dirty="0">
              <a:solidFill>
                <a:srgbClr val="000000"/>
              </a:solidFill>
              <a:latin typeface="Calibri" pitchFamily="32" charset="0"/>
            </a:endParaRPr>
          </a:p>
          <a:p>
            <a:pPr marL="765444" lvl="1" indent="-382722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Не «подбивать» кошки</a:t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3000" dirty="0">
              <a:solidFill>
                <a:srgbClr val="000000"/>
              </a:solidFill>
              <a:latin typeface="Calibri" pitchFamily="32" charset="0"/>
            </a:endParaRPr>
          </a:p>
          <a:p>
            <a:pPr marL="765444" lvl="1" indent="-382722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Не ложиться на склон</a:t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3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046999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Организация страховки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083443" y="1445636"/>
            <a:ext cx="9935490" cy="4031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339" tIns="39176" rIns="75339" bIns="39176"/>
          <a:lstStyle/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 err="1" smtClean="0">
                <a:solidFill>
                  <a:srgbClr val="000000"/>
                </a:solidFill>
                <a:latin typeface="Calibri" pitchFamily="32" charset="0"/>
              </a:rPr>
              <a:t>Ледобуры</a:t>
            </a:r>
            <a:r>
              <a:rPr lang="en-US" altLang="en-US" sz="3000" dirty="0" smtClean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  <a:t>в т.ч. </a:t>
            </a:r>
            <a:r>
              <a:rPr lang="ru-RU" altLang="en-US" sz="3000" dirty="0" err="1" smtClean="0">
                <a:solidFill>
                  <a:srgbClr val="000000"/>
                </a:solidFill>
                <a:latin typeface="Calibri" pitchFamily="32" charset="0"/>
              </a:rPr>
              <a:t>самовыверты</a:t>
            </a:r>
            <a: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3000" dirty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  <a:t>Ледовые проушины</a:t>
            </a: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3000" dirty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  <a:t>Столбики</a:t>
            </a: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endParaRPr lang="ru-RU" altLang="en-US" sz="30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  <a:t>Раньше</a:t>
            </a:r>
            <a:b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30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  <a:t>Морковки</a:t>
            </a:r>
            <a:b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30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  <a:t>Пробки</a:t>
            </a:r>
            <a:endParaRPr lang="en-US" altLang="en-US" sz="23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" name="Picture 3" descr="hruskasnih_cb_l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746" y="2873823"/>
            <a:ext cx="2293906" cy="2263321"/>
          </a:xfrm>
          <a:prstGeom prst="rect">
            <a:avLst/>
          </a:prstGeom>
        </p:spPr>
      </p:pic>
      <p:pic>
        <p:nvPicPr>
          <p:cNvPr id="5" name="Picture 4" descr="morkov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23695" y="3315516"/>
            <a:ext cx="1249205" cy="31832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046999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Организация страховки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083443" y="1715048"/>
            <a:ext cx="9935490" cy="4031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339" tIns="39176" rIns="75339" bIns="39176"/>
          <a:lstStyle/>
          <a:p>
            <a:pPr indent="-19003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 err="1">
                <a:solidFill>
                  <a:srgbClr val="000000"/>
                </a:solidFill>
                <a:latin typeface="Calibri" pitchFamily="32" charset="0"/>
              </a:rPr>
              <a:t>Ледобуры</a:t>
            </a:r>
            <a:r>
              <a:rPr lang="en-US" altLang="en-US" sz="27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altLang="en-US" sz="27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2700" dirty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Титановые / стальные </a:t>
            </a:r>
            <a:r>
              <a:rPr lang="en-US" altLang="en-US" sz="3000" dirty="0" smtClean="0">
                <a:solidFill>
                  <a:srgbClr val="000000"/>
                </a:solidFill>
                <a:latin typeface="Calibri" pitchFamily="32" charset="0"/>
              </a:rPr>
              <a:t>/ </a:t>
            </a:r>
            <a: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  <a:t>сталь + алюминий</a:t>
            </a: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3000" dirty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Длинные / средние / короткие</a:t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3000" dirty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Обычные / фирновые</a:t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Летом – любые, зимой – стальные </a:t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В любом случае </a:t>
            </a:r>
            <a:r>
              <a:rPr lang="ru-RU" altLang="en-US" sz="3000" dirty="0" smtClean="0">
                <a:solidFill>
                  <a:srgbClr val="000000"/>
                </a:solidFill>
                <a:latin typeface="Calibri" pitchFamily="32" charset="0"/>
              </a:rPr>
              <a:t>точёные</a:t>
            </a: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!</a:t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3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046999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Организация страховки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083443" y="1715048"/>
            <a:ext cx="9935490" cy="4031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339" tIns="39176" rIns="75339" bIns="39176"/>
          <a:lstStyle/>
          <a:p>
            <a:pPr indent="-19003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 err="1">
                <a:solidFill>
                  <a:srgbClr val="000000"/>
                </a:solidFill>
                <a:latin typeface="Calibri" pitchFamily="32" charset="0"/>
              </a:rPr>
              <a:t>Ледобуры</a:t>
            </a: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2700" dirty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>Зачищать поверхность до хорошего льда</a:t>
            </a:r>
            <a:b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2700" dirty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>Заворачивать до конца</a:t>
            </a:r>
            <a:b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>Но не в камень!</a:t>
            </a:r>
            <a:b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2700" dirty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>Крутить на уровне живота</a:t>
            </a:r>
            <a:b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2700" dirty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>Опасность </a:t>
            </a:r>
            <a:r>
              <a:rPr lang="ru-RU" altLang="en-US" sz="2700" dirty="0" err="1">
                <a:solidFill>
                  <a:srgbClr val="000000"/>
                </a:solidFill>
                <a:latin typeface="Calibri" pitchFamily="32" charset="0"/>
              </a:rPr>
              <a:t>вытаивания</a:t>
            </a: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2700" dirty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>Не забывать прочищать</a:t>
            </a:r>
            <a:endParaRPr lang="en-US" altLang="en-US" sz="20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046999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Организация страховки. Спуск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067115" y="1992624"/>
            <a:ext cx="9935490" cy="4031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339" tIns="39176" rIns="75339" bIns="39176"/>
          <a:lstStyle/>
          <a:p>
            <a:pPr indent="-19003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900" dirty="0" err="1">
                <a:solidFill>
                  <a:srgbClr val="000000"/>
                </a:solidFill>
                <a:latin typeface="Calibri" pitchFamily="32" charset="0"/>
              </a:rPr>
              <a:t>Самовыверт</a:t>
            </a:r>
            <a:r>
              <a:rPr lang="ru-RU" altLang="en-US" sz="3900" dirty="0">
                <a:solidFill>
                  <a:srgbClr val="000000"/>
                </a:solidFill>
                <a:latin typeface="Calibri" pitchFamily="32" charset="0"/>
              </a:rPr>
              <a:t> и ледовая проушина</a:t>
            </a:r>
            <a:br>
              <a:rPr lang="ru-RU" altLang="en-US" sz="39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3900" dirty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Крутить буры не слишком близко</a:t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3000" dirty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Не забывать испытывать</a:t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endParaRPr lang="ru-RU" altLang="en-US" sz="3000" dirty="0">
              <a:solidFill>
                <a:srgbClr val="000000"/>
              </a:solidFill>
              <a:latin typeface="Calibri" pitchFamily="32" charset="0"/>
            </a:endParaRPr>
          </a:p>
          <a:p>
            <a:pPr marL="861125" lvl="1" indent="-47840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Удобно разбирать станцию</a:t>
            </a:r>
            <a:endParaRPr lang="en-US" altLang="en-US" sz="23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058951" y="394636"/>
            <a:ext cx="9935490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 smtClean="0">
                <a:solidFill>
                  <a:srgbClr val="000000"/>
                </a:solidFill>
                <a:latin typeface="Calibri Light" pitchFamily="32" charset="0"/>
              </a:rPr>
              <a:t>Лед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48755" y="1943640"/>
            <a:ext cx="9935490" cy="40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39" tIns="39176" rIns="75339" bIns="39176"/>
          <a:lstStyle>
            <a:lvl1pPr marL="9525" indent="-7938">
              <a:lnSpc>
                <a:spcPct val="92000"/>
              </a:lnSpc>
              <a:spcAft>
                <a:spcPts val="18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3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7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ru-RU" altLang="en-US" sz="2700" dirty="0" smtClean="0"/>
              <a:t>Глетчерный – ноздреватый, часто с вкраплениями камней</a:t>
            </a:r>
          </a:p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endParaRPr lang="ru-RU" altLang="en-US" sz="2700" dirty="0" smtClean="0"/>
          </a:p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ru-RU" altLang="en-US" sz="2700" dirty="0" smtClean="0"/>
              <a:t>Натечный – жесткий, обычно чистый, зачастую слоистый </a:t>
            </a:r>
          </a:p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ru-RU" altLang="en-US" sz="2700" dirty="0" smtClean="0"/>
          </a:p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ru-RU" altLang="en-US" sz="2700" dirty="0" smtClean="0"/>
          </a:p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ru-RU" altLang="en-US" sz="2700" dirty="0" smtClean="0"/>
              <a:t>Летний </a:t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ru-RU" altLang="en-US" sz="2700" dirty="0" smtClean="0"/>
              <a:t>Зимний</a:t>
            </a:r>
            <a:endParaRPr lang="en-US" altLang="en-US" sz="23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2104147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 smtClean="0">
                <a:solidFill>
                  <a:srgbClr val="000000"/>
                </a:solidFill>
                <a:latin typeface="Calibri Light" pitchFamily="32" charset="0"/>
              </a:rPr>
              <a:t>Заточка буров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28255" y="1943640"/>
            <a:ext cx="9935490" cy="4031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339" tIns="39176" rIns="75339" bIns="39176"/>
          <a:lstStyle/>
          <a:p>
            <a:pPr indent="-19003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3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30724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40841" y="1336478"/>
            <a:ext cx="6270601" cy="54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04147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 smtClean="0">
                <a:solidFill>
                  <a:srgbClr val="000000"/>
                </a:solidFill>
                <a:latin typeface="Calibri Light" pitchFamily="32" charset="0"/>
              </a:rPr>
              <a:t>Заточка буров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28255" y="1943640"/>
            <a:ext cx="9935490" cy="4031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339" tIns="39176" rIns="75339" bIns="39176"/>
          <a:lstStyle/>
          <a:p>
            <a:pPr indent="-19003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3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32772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07417" y="1486169"/>
            <a:ext cx="8032725" cy="50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04147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 smtClean="0">
                <a:solidFill>
                  <a:srgbClr val="000000"/>
                </a:solidFill>
                <a:latin typeface="Calibri Light" pitchFamily="32" charset="0"/>
              </a:rPr>
              <a:t>Заточка кошек и буров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197739" y="1600743"/>
            <a:ext cx="9935490" cy="40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39" tIns="39176" rIns="75339" bIns="39176"/>
          <a:lstStyle>
            <a:lvl1pPr indent="-227013">
              <a:lnSpc>
                <a:spcPct val="92000"/>
              </a:lnSpc>
              <a:spcAft>
                <a:spcPts val="18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7013">
              <a:lnSpc>
                <a:spcPct val="92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7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indent="0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endParaRPr lang="ru-RU" altLang="en-US" sz="2700" dirty="0" smtClean="0"/>
          </a:p>
          <a:p>
            <a:pPr marL="192690" indent="-382722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 smtClean="0"/>
              <a:t>Точить надежнее вручную</a:t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marL="192690" indent="-382722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 smtClean="0"/>
              <a:t>Электроинструментом легко перегреть и отпустить</a:t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marL="192690" indent="-382722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 smtClean="0"/>
              <a:t>Повторяем заводскую заточку </a:t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marL="192690" indent="-382722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 smtClean="0"/>
              <a:t>Обычно не уменьшаем толщину материала</a:t>
            </a:r>
            <a:br>
              <a:rPr lang="ru-RU" altLang="en-US" sz="2700" dirty="0" smtClean="0"/>
            </a:br>
            <a:r>
              <a:rPr lang="ru-RU" altLang="en-US" sz="2700" dirty="0" smtClean="0"/>
              <a:t/>
            </a:r>
            <a:br>
              <a:rPr lang="ru-RU" altLang="en-US" sz="2700" dirty="0" smtClean="0"/>
            </a:br>
            <a:r>
              <a:rPr lang="ru-RU" altLang="en-US" sz="2700" dirty="0" smtClean="0"/>
              <a:t>Но приоритет – заводская заточка</a:t>
            </a:r>
          </a:p>
          <a:p>
            <a:pPr marL="192690" indent="-382722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altLang="en-US" sz="2700" dirty="0" smtClean="0"/>
          </a:p>
          <a:p>
            <a:pPr marL="192690" indent="-382722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 smtClean="0"/>
              <a:t>Буры – есть точилка </a:t>
            </a:r>
            <a:r>
              <a:rPr lang="en-US" altLang="en-US" sz="2700" dirty="0" err="1" smtClean="0"/>
              <a:t>Petzl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Lim’ice</a:t>
            </a:r>
            <a:endParaRPr lang="ru-RU" altLang="en-US" sz="27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2095983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Контроль снаряжения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128255" y="1943640"/>
            <a:ext cx="9935490" cy="4031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339" tIns="39176" rIns="75339" bIns="39176"/>
          <a:lstStyle/>
          <a:p>
            <a:pPr indent="-190033">
              <a:lnSpc>
                <a:spcPct val="90000"/>
              </a:lnSpc>
              <a:spcBef>
                <a:spcPts val="419"/>
              </a:spcBef>
              <a:buClr>
                <a:srgbClr val="000000"/>
              </a:buClr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3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36868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88732" y="1333258"/>
            <a:ext cx="8098318" cy="543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2091607" y="410964"/>
            <a:ext cx="9935490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en-US" altLang="en-US" sz="3700" dirty="0" err="1">
                <a:solidFill>
                  <a:srgbClr val="000000"/>
                </a:solidFill>
                <a:latin typeface="Calibri Light" pitchFamily="32" charset="0"/>
              </a:rPr>
              <a:t>Как</a:t>
            </a:r>
            <a:r>
              <a:rPr lang="en-US" altLang="en-US" sz="3700" dirty="0">
                <a:solidFill>
                  <a:srgbClr val="000000"/>
                </a:solidFill>
                <a:latin typeface="Calibri Light" pitchFamily="32" charset="0"/>
              </a:rPr>
              <a:t> </a:t>
            </a:r>
            <a:r>
              <a:rPr lang="en-US" altLang="en-US" sz="3700" dirty="0" err="1">
                <a:solidFill>
                  <a:srgbClr val="000000"/>
                </a:solidFill>
                <a:latin typeface="Calibri Light" pitchFamily="32" charset="0"/>
              </a:rPr>
              <a:t>тренировать</a:t>
            </a:r>
            <a:r>
              <a:rPr lang="en-US" altLang="en-US" sz="3700" dirty="0">
                <a:solidFill>
                  <a:srgbClr val="000000"/>
                </a:solidFill>
                <a:latin typeface="Calibri Light" pitchFamily="32" charset="0"/>
              </a:rPr>
              <a:t>?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2132427" y="1592588"/>
            <a:ext cx="9935490" cy="4031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339" tIns="39176" rIns="75339" bIns="39176"/>
          <a:lstStyle/>
          <a:p>
            <a:pPr marL="4018582" indent="-4017254">
              <a:lnSpc>
                <a:spcPct val="90000"/>
              </a:lnSpc>
              <a:spcAft>
                <a:spcPts val="1560"/>
              </a:spcAft>
              <a:buSzPct val="100000"/>
              <a:tabLst>
                <a:tab pos="4018582" algn="l"/>
                <a:tab pos="4393331" algn="l"/>
                <a:tab pos="4769409" algn="l"/>
                <a:tab pos="5145486" algn="l"/>
                <a:tab pos="5521564" algn="l"/>
                <a:tab pos="5897642" algn="l"/>
                <a:tab pos="6273720" algn="l"/>
                <a:tab pos="6649797" algn="l"/>
                <a:tab pos="7025875" algn="l"/>
                <a:tab pos="7401952" algn="l"/>
                <a:tab pos="7778030" algn="l"/>
                <a:tab pos="8154107" algn="l"/>
                <a:tab pos="8530185" algn="l"/>
                <a:tab pos="8906263" algn="l"/>
                <a:tab pos="9282341" algn="l"/>
                <a:tab pos="9658418" algn="l"/>
                <a:tab pos="10034496" algn="l"/>
                <a:tab pos="10410573" algn="l"/>
                <a:tab pos="10786651" algn="l"/>
                <a:tab pos="11162729" algn="l"/>
                <a:tab pos="11538807" algn="l"/>
              </a:tabLst>
            </a:pPr>
            <a:r>
              <a:rPr lang="ru-RU" altLang="en-US" sz="3000" dirty="0">
                <a:solidFill>
                  <a:srgbClr val="000000"/>
                </a:solidFill>
                <a:latin typeface="Calibri" pitchFamily="32" charset="0"/>
              </a:rPr>
              <a:t>Тяжело в учении – легко в бою!</a:t>
            </a:r>
          </a:p>
          <a:p>
            <a:pPr marL="4018582" indent="-4017254">
              <a:lnSpc>
                <a:spcPct val="90000"/>
              </a:lnSpc>
              <a:spcAft>
                <a:spcPts val="1560"/>
              </a:spcAft>
              <a:buSzPct val="100000"/>
              <a:tabLst>
                <a:tab pos="4018582" algn="l"/>
                <a:tab pos="4393331" algn="l"/>
                <a:tab pos="4769409" algn="l"/>
                <a:tab pos="5145486" algn="l"/>
                <a:tab pos="5521564" algn="l"/>
                <a:tab pos="5897642" algn="l"/>
                <a:tab pos="6273720" algn="l"/>
                <a:tab pos="6649797" algn="l"/>
                <a:tab pos="7025875" algn="l"/>
                <a:tab pos="7401952" algn="l"/>
                <a:tab pos="7778030" algn="l"/>
                <a:tab pos="8154107" algn="l"/>
                <a:tab pos="8530185" algn="l"/>
                <a:tab pos="8906263" algn="l"/>
                <a:tab pos="9282341" algn="l"/>
                <a:tab pos="9658418" algn="l"/>
                <a:tab pos="10034496" algn="l"/>
                <a:tab pos="10410573" algn="l"/>
                <a:tab pos="10786651" algn="l"/>
                <a:tab pos="11162729" algn="l"/>
                <a:tab pos="11538807" algn="l"/>
              </a:tabLst>
            </a:pPr>
            <a:endParaRPr lang="ru-RU" altLang="en-US" sz="2700" dirty="0">
              <a:solidFill>
                <a:srgbClr val="000000"/>
              </a:solidFill>
              <a:latin typeface="Calibri" pitchFamily="32" charset="0"/>
            </a:endParaRPr>
          </a:p>
          <a:p>
            <a:pPr marL="4018582" indent="-4017254">
              <a:lnSpc>
                <a:spcPct val="90000"/>
              </a:lnSpc>
              <a:spcAft>
                <a:spcPts val="1560"/>
              </a:spcAft>
              <a:buSzPct val="100000"/>
              <a:tabLst>
                <a:tab pos="4018582" algn="l"/>
                <a:tab pos="4393331" algn="l"/>
                <a:tab pos="4769409" algn="l"/>
                <a:tab pos="5145486" algn="l"/>
                <a:tab pos="5521564" algn="l"/>
                <a:tab pos="5897642" algn="l"/>
                <a:tab pos="6273720" algn="l"/>
                <a:tab pos="6649797" algn="l"/>
                <a:tab pos="7025875" algn="l"/>
                <a:tab pos="7401952" algn="l"/>
                <a:tab pos="7778030" algn="l"/>
                <a:tab pos="8154107" algn="l"/>
                <a:tab pos="8530185" algn="l"/>
                <a:tab pos="8906263" algn="l"/>
                <a:tab pos="9282341" algn="l"/>
                <a:tab pos="9658418" algn="l"/>
                <a:tab pos="10034496" algn="l"/>
                <a:tab pos="10410573" algn="l"/>
                <a:tab pos="10786651" algn="l"/>
                <a:tab pos="11162729" algn="l"/>
                <a:tab pos="11538807" algn="l"/>
              </a:tabLst>
            </a:pP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>Движение в кошках</a:t>
            </a:r>
            <a:endParaRPr lang="en-US" altLang="en-US" sz="2700" dirty="0">
              <a:solidFill>
                <a:srgbClr val="000000"/>
              </a:solidFill>
              <a:latin typeface="Calibri" pitchFamily="32" charset="0"/>
            </a:endParaRPr>
          </a:p>
          <a:p>
            <a:pPr marL="721591" lvl="1" indent="-269766">
              <a:lnSpc>
                <a:spcPct val="90000"/>
              </a:lnSpc>
              <a:spcAft>
                <a:spcPts val="125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18582" algn="l"/>
                <a:tab pos="4393331" algn="l"/>
                <a:tab pos="4769409" algn="l"/>
                <a:tab pos="5145486" algn="l"/>
                <a:tab pos="5521564" algn="l"/>
                <a:tab pos="5897642" algn="l"/>
                <a:tab pos="6273720" algn="l"/>
                <a:tab pos="6649797" algn="l"/>
                <a:tab pos="7025875" algn="l"/>
                <a:tab pos="7401952" algn="l"/>
                <a:tab pos="7778030" algn="l"/>
                <a:tab pos="8154107" algn="l"/>
                <a:tab pos="8530185" algn="l"/>
                <a:tab pos="8906263" algn="l"/>
                <a:tab pos="9282341" algn="l"/>
                <a:tab pos="9658418" algn="l"/>
                <a:tab pos="10034496" algn="l"/>
                <a:tab pos="10410573" algn="l"/>
                <a:tab pos="10786651" algn="l"/>
                <a:tab pos="11162729" algn="l"/>
                <a:tab pos="11538807" algn="l"/>
              </a:tabLst>
            </a:pP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>На пологом склоне</a:t>
            </a:r>
            <a:b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700" dirty="0">
              <a:solidFill>
                <a:srgbClr val="000000"/>
              </a:solidFill>
              <a:latin typeface="Calibri" pitchFamily="32" charset="0"/>
            </a:endParaRPr>
          </a:p>
          <a:p>
            <a:pPr marL="721591" lvl="1" indent="-269766">
              <a:lnSpc>
                <a:spcPct val="90000"/>
              </a:lnSpc>
              <a:spcAft>
                <a:spcPts val="125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18582" algn="l"/>
                <a:tab pos="4393331" algn="l"/>
                <a:tab pos="4769409" algn="l"/>
                <a:tab pos="5145486" algn="l"/>
                <a:tab pos="5521564" algn="l"/>
                <a:tab pos="5897642" algn="l"/>
                <a:tab pos="6273720" algn="l"/>
                <a:tab pos="6649797" algn="l"/>
                <a:tab pos="7025875" algn="l"/>
                <a:tab pos="7401952" algn="l"/>
                <a:tab pos="7778030" algn="l"/>
                <a:tab pos="8154107" algn="l"/>
                <a:tab pos="8530185" algn="l"/>
                <a:tab pos="8906263" algn="l"/>
                <a:tab pos="9282341" algn="l"/>
                <a:tab pos="9658418" algn="l"/>
                <a:tab pos="10034496" algn="l"/>
                <a:tab pos="10410573" algn="l"/>
                <a:tab pos="10786651" algn="l"/>
                <a:tab pos="11162729" algn="l"/>
                <a:tab pos="11538807" algn="l"/>
              </a:tabLst>
            </a:pP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>Потом на более крутом</a:t>
            </a:r>
            <a:b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700" dirty="0">
              <a:solidFill>
                <a:srgbClr val="000000"/>
              </a:solidFill>
              <a:latin typeface="Calibri" pitchFamily="32" charset="0"/>
            </a:endParaRPr>
          </a:p>
          <a:p>
            <a:pPr marL="721591" lvl="1" indent="-269766">
              <a:lnSpc>
                <a:spcPct val="90000"/>
              </a:lnSpc>
              <a:spcAft>
                <a:spcPts val="1256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18582" algn="l"/>
                <a:tab pos="4393331" algn="l"/>
                <a:tab pos="4769409" algn="l"/>
                <a:tab pos="5145486" algn="l"/>
                <a:tab pos="5521564" algn="l"/>
                <a:tab pos="5897642" algn="l"/>
                <a:tab pos="6273720" algn="l"/>
                <a:tab pos="6649797" algn="l"/>
                <a:tab pos="7025875" algn="l"/>
                <a:tab pos="7401952" algn="l"/>
                <a:tab pos="7778030" algn="l"/>
                <a:tab pos="8154107" algn="l"/>
                <a:tab pos="8530185" algn="l"/>
                <a:tab pos="8906263" algn="l"/>
                <a:tab pos="9282341" algn="l"/>
                <a:tab pos="9658418" algn="l"/>
                <a:tab pos="10034496" algn="l"/>
                <a:tab pos="10410573" algn="l"/>
                <a:tab pos="10786651" algn="l"/>
                <a:tab pos="11162729" algn="l"/>
                <a:tab pos="11538807" algn="l"/>
              </a:tabLst>
            </a:pP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>Потом на склоне крутизной 40-45 градусов</a:t>
            </a:r>
            <a:b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700" dirty="0">
              <a:solidFill>
                <a:srgbClr val="000000"/>
              </a:solidFill>
              <a:latin typeface="Calibri" pitchFamily="32" charset="0"/>
            </a:endParaRPr>
          </a:p>
          <a:p>
            <a:pPr marL="4018582" indent="-4017254">
              <a:lnSpc>
                <a:spcPct val="90000"/>
              </a:lnSpc>
              <a:spcAft>
                <a:spcPts val="1560"/>
              </a:spcAft>
              <a:buSzPct val="100000"/>
              <a:tabLst>
                <a:tab pos="4018582" algn="l"/>
                <a:tab pos="4393331" algn="l"/>
                <a:tab pos="4769409" algn="l"/>
                <a:tab pos="5145486" algn="l"/>
                <a:tab pos="5521564" algn="l"/>
                <a:tab pos="5897642" algn="l"/>
                <a:tab pos="6273720" algn="l"/>
                <a:tab pos="6649797" algn="l"/>
                <a:tab pos="7025875" algn="l"/>
                <a:tab pos="7401952" algn="l"/>
                <a:tab pos="7778030" algn="l"/>
                <a:tab pos="8154107" algn="l"/>
                <a:tab pos="8530185" algn="l"/>
                <a:tab pos="8906263" algn="l"/>
                <a:tab pos="9282341" algn="l"/>
                <a:tab pos="9658418" algn="l"/>
                <a:tab pos="10034496" algn="l"/>
                <a:tab pos="10410573" algn="l"/>
                <a:tab pos="10786651" algn="l"/>
                <a:tab pos="11162729" algn="l"/>
                <a:tab pos="11538807" algn="l"/>
              </a:tabLst>
            </a:pPr>
            <a:r>
              <a:rPr lang="ru-RU" altLang="en-US" sz="2700" dirty="0" smtClean="0">
                <a:solidFill>
                  <a:srgbClr val="000000"/>
                </a:solidFill>
                <a:latin typeface="Calibri" pitchFamily="32" charset="0"/>
              </a:rPr>
              <a:t>Даже </a:t>
            </a: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>3 см снега маскируют пробелы в </a:t>
            </a:r>
            <a:r>
              <a:rPr lang="ru-RU" altLang="en-US" sz="2700" dirty="0" smtClean="0">
                <a:solidFill>
                  <a:srgbClr val="000000"/>
                </a:solidFill>
                <a:latin typeface="Calibri" pitchFamily="32" charset="0"/>
              </a:rPr>
              <a:t>технике!</a:t>
            </a:r>
            <a:endParaRPr lang="en-US" altLang="en-US" sz="27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091607" y="410964"/>
            <a:ext cx="9935490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Где </a:t>
            </a:r>
            <a:r>
              <a:rPr lang="en-US" altLang="en-US" sz="3700" dirty="0" err="1">
                <a:solidFill>
                  <a:srgbClr val="000000"/>
                </a:solidFill>
                <a:latin typeface="Calibri Light" pitchFamily="32" charset="0"/>
              </a:rPr>
              <a:t>тренировать</a:t>
            </a:r>
            <a:r>
              <a:rPr lang="en-US" altLang="en-US" sz="3700" dirty="0">
                <a:solidFill>
                  <a:srgbClr val="000000"/>
                </a:solidFill>
                <a:latin typeface="Calibri Light" pitchFamily="32" charset="0"/>
              </a:rPr>
              <a:t>?</a:t>
            </a:r>
          </a:p>
        </p:txBody>
      </p:sp>
      <p:pic>
        <p:nvPicPr>
          <p:cNvPr id="40963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47357" y="1656728"/>
            <a:ext cx="7396248" cy="49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775737" y="998055"/>
            <a:ext cx="8639039" cy="1276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b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</a:tabLst>
            </a:pPr>
            <a:r>
              <a:rPr lang="ru-RU" altLang="en-US" sz="5000" dirty="0">
                <a:solidFill>
                  <a:srgbClr val="000000"/>
                </a:solidFill>
                <a:latin typeface="Calibri Light" pitchFamily="32" charset="0"/>
              </a:rPr>
              <a:t>Передвижение по льду</a:t>
            </a:r>
            <a:endParaRPr lang="en-US" altLang="en-US" sz="50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775737" y="5670158"/>
            <a:ext cx="8639039" cy="5436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/>
          <a:lstStyle/>
          <a:p>
            <a:pPr algn="ctr">
              <a:lnSpc>
                <a:spcPct val="90000"/>
              </a:lnSpc>
              <a:spcBef>
                <a:spcPts val="837"/>
              </a:spcBef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</a:tabLst>
            </a:pPr>
            <a:r>
              <a:rPr lang="en-US" altLang="en-US" sz="2300" dirty="0" err="1" smtClean="0">
                <a:solidFill>
                  <a:srgbClr val="000000"/>
                </a:solidFill>
                <a:latin typeface="Calibri" pitchFamily="32" charset="0"/>
              </a:rPr>
              <a:t>Вестра</a:t>
            </a:r>
            <a:r>
              <a:rPr lang="en-US" altLang="en-US" sz="23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altLang="en-US" sz="2300" dirty="0" smtClean="0">
                <a:solidFill>
                  <a:srgbClr val="000000"/>
                </a:solidFill>
                <a:latin typeface="Calibri" pitchFamily="32" charset="0"/>
              </a:rPr>
              <a:t>2021</a:t>
            </a:r>
            <a:endParaRPr lang="en-US" altLang="en-US" sz="23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1775737" y="3176137"/>
            <a:ext cx="8371115" cy="2228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/>
          <a:lstStyle/>
          <a:p>
            <a:pPr marL="287042" indent="-285713" algn="ctr">
              <a:lnSpc>
                <a:spcPct val="92000"/>
              </a:lnSpc>
              <a:spcAft>
                <a:spcPts val="1560"/>
              </a:spcAft>
              <a:buSzPct val="100000"/>
              <a:tabLst>
                <a:tab pos="287042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altLang="en-US" sz="2700" dirty="0">
                <a:solidFill>
                  <a:srgbClr val="000000"/>
                </a:solidFill>
                <a:latin typeface="Calibri" pitchFamily="32" charset="0"/>
              </a:rPr>
              <a:t>С</a:t>
            </a:r>
            <a:r>
              <a:rPr lang="ru-RU" altLang="en-US" sz="2700" dirty="0" err="1">
                <a:solidFill>
                  <a:srgbClr val="000000"/>
                </a:solidFill>
                <a:latin typeface="Calibri" pitchFamily="32" charset="0"/>
              </a:rPr>
              <a:t>ергей</a:t>
            </a:r>
            <a:r>
              <a:rPr lang="en-US" altLang="en-US" sz="27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altLang="en-US" sz="2700" dirty="0" err="1">
                <a:solidFill>
                  <a:srgbClr val="000000"/>
                </a:solidFill>
                <a:latin typeface="Calibri" pitchFamily="32" charset="0"/>
              </a:rPr>
              <a:t>Титов</a:t>
            </a:r>
            <a:r>
              <a:rPr lang="en-US" altLang="en-US" sz="27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altLang="en-US" sz="2000" dirty="0" smtClean="0">
                <a:solidFill>
                  <a:srgbClr val="000000"/>
                </a:solidFill>
                <a:latin typeface="Calibri" pitchFamily="32" charset="0"/>
                <a:hlinkClick r:id="rId4"/>
              </a:rPr>
              <a:t>tit AT westra.ru</a:t>
            </a:r>
            <a:r>
              <a:rPr lang="ru-RU" altLang="en-US" sz="2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ru-RU" altLang="en-US" sz="2400" dirty="0">
                <a:solidFill>
                  <a:srgbClr val="000000"/>
                </a:solidFill>
                <a:latin typeface="Calibri" pitchFamily="32" charset="0"/>
              </a:rPr>
            </a:br>
            <a:endParaRPr lang="en-US" altLang="en-US" sz="27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058951" y="394636"/>
            <a:ext cx="9935490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 smtClean="0">
                <a:solidFill>
                  <a:srgbClr val="000000"/>
                </a:solidFill>
                <a:latin typeface="Calibri Light" pitchFamily="32" charset="0"/>
              </a:rPr>
              <a:t>Глетчерный лед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48755" y="1943640"/>
            <a:ext cx="9935490" cy="40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39" tIns="39176" rIns="75339" bIns="39176"/>
          <a:lstStyle>
            <a:lvl1pPr marL="9525" indent="-7938">
              <a:lnSpc>
                <a:spcPct val="92000"/>
              </a:lnSpc>
              <a:spcAft>
                <a:spcPts val="18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3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7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en-US" altLang="en-US" sz="23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8951" y="1299061"/>
            <a:ext cx="8053754" cy="53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224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058951" y="394636"/>
            <a:ext cx="9935490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 smtClean="0">
                <a:solidFill>
                  <a:srgbClr val="000000"/>
                </a:solidFill>
                <a:latin typeface="Calibri Light" pitchFamily="32" charset="0"/>
              </a:rPr>
              <a:t>Натечный лед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37604" y="1943640"/>
            <a:ext cx="9935490" cy="40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39" tIns="39176" rIns="75339" bIns="39176"/>
          <a:lstStyle>
            <a:lvl1pPr marL="9525" indent="-7938">
              <a:lnSpc>
                <a:spcPct val="92000"/>
              </a:lnSpc>
              <a:spcAft>
                <a:spcPts val="18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3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7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en-US" altLang="en-US" sz="23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754" y="1333914"/>
            <a:ext cx="8129453" cy="54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128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058951" y="394636"/>
            <a:ext cx="9935490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 smtClean="0">
                <a:solidFill>
                  <a:srgbClr val="000000"/>
                </a:solidFill>
                <a:latin typeface="Calibri Light" pitchFamily="32" charset="0"/>
              </a:rPr>
              <a:t>В чем ходили раньше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48755" y="1764032"/>
            <a:ext cx="9935490" cy="40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39" tIns="39176" rIns="75339" bIns="39176"/>
          <a:lstStyle>
            <a:lvl1pPr marL="9525" indent="-7938">
              <a:lnSpc>
                <a:spcPct val="92000"/>
              </a:lnSpc>
              <a:spcAft>
                <a:spcPts val="18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3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7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endParaRPr lang="ru-RU" altLang="en-US" sz="2300" dirty="0" smtClean="0"/>
          </a:p>
          <a:p>
            <a:pPr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ru-RU" altLang="en-US" sz="2300" dirty="0" smtClean="0"/>
              <a:t> Прототипы кошек </a:t>
            </a:r>
            <a:br>
              <a:rPr lang="ru-RU" altLang="en-US" sz="2300" dirty="0" smtClean="0"/>
            </a:br>
            <a:endParaRPr lang="ru-RU" altLang="en-US" sz="2300" dirty="0" smtClean="0"/>
          </a:p>
          <a:p>
            <a:pPr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ru-RU" altLang="en-US" sz="2300" dirty="0" smtClean="0"/>
              <a:t> </a:t>
            </a:r>
            <a:r>
              <a:rPr lang="ru-RU" altLang="en-US" sz="2300" dirty="0" err="1" smtClean="0"/>
              <a:t>Трикони</a:t>
            </a:r>
            <a:endParaRPr lang="ru-RU" altLang="en-US" sz="2300" dirty="0" smtClean="0"/>
          </a:p>
          <a:p>
            <a:pPr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en-US" altLang="en-US" sz="2300" dirty="0" smtClean="0"/>
          </a:p>
        </p:txBody>
      </p:sp>
      <p:pic>
        <p:nvPicPr>
          <p:cNvPr id="5" name="Picture 4" descr="old_crampons_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9960" y="1420586"/>
            <a:ext cx="5241707" cy="26697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755" y="3934100"/>
            <a:ext cx="4774559" cy="27442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058951" y="394636"/>
            <a:ext cx="9935490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 smtClean="0">
                <a:solidFill>
                  <a:srgbClr val="000000"/>
                </a:solidFill>
                <a:latin typeface="Calibri Light" pitchFamily="32" charset="0"/>
              </a:rPr>
              <a:t>Прогресс	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48755" y="1788524"/>
            <a:ext cx="9935490" cy="40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39" tIns="39176" rIns="75339" bIns="39176"/>
          <a:lstStyle>
            <a:lvl1pPr marL="9525" indent="-7938">
              <a:lnSpc>
                <a:spcPct val="92000"/>
              </a:lnSpc>
              <a:spcAft>
                <a:spcPts val="18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3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7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1328" indent="0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r>
              <a:rPr lang="ru-RU" altLang="en-US" sz="2700" dirty="0" smtClean="0"/>
              <a:t>1938 год – </a:t>
            </a:r>
            <a:r>
              <a:rPr lang="ru-RU" altLang="en-US" sz="2700" dirty="0" err="1" smtClean="0"/>
              <a:t>Гривель</a:t>
            </a:r>
            <a:r>
              <a:rPr lang="ru-RU" altLang="en-US" sz="2700" dirty="0" smtClean="0"/>
              <a:t> создает кошки с передними зубьями</a:t>
            </a:r>
            <a:br>
              <a:rPr lang="ru-RU" altLang="en-US" sz="2700" dirty="0" smtClean="0"/>
            </a:br>
            <a:r>
              <a:rPr lang="ru-RU" altLang="en-US" sz="2700" dirty="0" smtClean="0"/>
              <a:t/>
            </a:r>
            <a:br>
              <a:rPr lang="ru-RU" altLang="en-US" sz="2700" dirty="0" smtClean="0"/>
            </a:br>
            <a:r>
              <a:rPr lang="ru-RU" altLang="en-US" sz="2700" dirty="0" smtClean="0"/>
              <a:t>Примерно тогда же немцы создают жесткие кошки</a:t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marL="1328" indent="0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ru-RU" altLang="en-US" sz="2700" dirty="0" smtClean="0"/>
          </a:p>
          <a:p>
            <a:pPr marL="1328" indent="0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ru-RU" altLang="en-US" sz="2700" dirty="0" smtClean="0"/>
          </a:p>
          <a:p>
            <a:pPr marL="1328" indent="0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ru-RU" altLang="en-US" sz="2700" dirty="0" smtClean="0"/>
          </a:p>
          <a:p>
            <a:pPr marL="1328" indent="0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ru-RU" altLang="en-US" sz="2700" dirty="0" smtClean="0"/>
          </a:p>
          <a:p>
            <a:pPr marL="1328" indent="0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ru-RU" altLang="en-US" sz="2700" dirty="0" smtClean="0"/>
          </a:p>
          <a:p>
            <a:pPr marL="1328" indent="0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r>
              <a:rPr lang="ru-RU" altLang="en-US" sz="2700" dirty="0" smtClean="0"/>
              <a:t/>
            </a:r>
            <a:br>
              <a:rPr lang="ru-RU" altLang="en-US" sz="2700" dirty="0" smtClean="0"/>
            </a:br>
            <a:r>
              <a:rPr lang="ru-RU" altLang="en-US" sz="2700" dirty="0" smtClean="0"/>
              <a:t>Середина 80-ых – появляются современные крепления на ботинки</a:t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en-US" altLang="en-US" sz="2300" dirty="0" smtClean="0"/>
          </a:p>
        </p:txBody>
      </p:sp>
      <p:pic>
        <p:nvPicPr>
          <p:cNvPr id="4" name="Picture 3" descr="grivel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1453" y="3279643"/>
            <a:ext cx="4226795" cy="25778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058951" y="394636"/>
            <a:ext cx="9935490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Типы кошек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48755" y="1943640"/>
            <a:ext cx="9935490" cy="40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39" tIns="39176" rIns="75339" bIns="39176"/>
          <a:lstStyle>
            <a:lvl1pPr marL="9525" indent="-7938">
              <a:lnSpc>
                <a:spcPct val="92000"/>
              </a:lnSpc>
              <a:spcAft>
                <a:spcPts val="18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3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2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7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" algn="l"/>
                <a:tab pos="457200" algn="l"/>
                <a:tab pos="906463" algn="l"/>
                <a:tab pos="1355725" algn="l"/>
                <a:tab pos="1804988" algn="l"/>
                <a:tab pos="2254250" algn="l"/>
                <a:tab pos="2703513" algn="l"/>
                <a:tab pos="3152775" algn="l"/>
                <a:tab pos="3602038" algn="l"/>
                <a:tab pos="4051300" algn="l"/>
                <a:tab pos="4500563" algn="l"/>
                <a:tab pos="4949825" algn="l"/>
                <a:tab pos="5399088" algn="l"/>
                <a:tab pos="5848350" algn="l"/>
                <a:tab pos="6297613" algn="l"/>
                <a:tab pos="6746875" algn="l"/>
                <a:tab pos="7196138" algn="l"/>
                <a:tab pos="7645400" algn="l"/>
                <a:tab pos="8094663" algn="l"/>
                <a:tab pos="8543925" algn="l"/>
                <a:tab pos="8993188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altLang="en-US" sz="2700" dirty="0" smtClean="0"/>
              <a:t>Прогулочные (накладки на ботинки, или до 8 зубьев)</a:t>
            </a:r>
          </a:p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altLang="en-US" sz="2700" dirty="0" smtClean="0"/>
              <a:t>Фирновые, в </a:t>
            </a:r>
            <a:r>
              <a:rPr lang="ru-RU" altLang="en-US" sz="2700" dirty="0" err="1" smtClean="0"/>
              <a:t>т.ч</a:t>
            </a:r>
            <a:r>
              <a:rPr lang="ru-RU" altLang="en-US" sz="2700" dirty="0" smtClean="0"/>
              <a:t>. алюминиевые</a:t>
            </a:r>
          </a:p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altLang="en-US" sz="2700" dirty="0" smtClean="0"/>
              <a:t>Ледовые 10- 12- 14-зубые</a:t>
            </a:r>
          </a:p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altLang="en-US" sz="2700" dirty="0" smtClean="0"/>
              <a:t>С вертикальными зубьями</a:t>
            </a:r>
          </a:p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altLang="en-US" sz="2700" dirty="0" err="1" smtClean="0"/>
              <a:t>Микстовые</a:t>
            </a:r>
            <a:r>
              <a:rPr lang="ru-RU" altLang="en-US" sz="2700" dirty="0" smtClean="0"/>
              <a:t> (</a:t>
            </a:r>
            <a:r>
              <a:rPr lang="ru-RU" altLang="en-US" sz="2700" dirty="0" err="1" smtClean="0"/>
              <a:t>монозуб</a:t>
            </a:r>
            <a:r>
              <a:rPr lang="ru-RU" altLang="en-US" sz="2700" dirty="0" smtClean="0"/>
              <a:t>)</a:t>
            </a:r>
          </a:p>
          <a:p>
            <a:pPr marL="431891" indent="-43056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buFont typeface="+mj-lt"/>
              <a:buAutoNum type="arabicPeriod"/>
              <a:defRPr/>
            </a:pPr>
            <a:r>
              <a:rPr lang="ru-RU" altLang="en-US" sz="2700" dirty="0" smtClean="0"/>
              <a:t>Спортивное </a:t>
            </a:r>
            <a:r>
              <a:rPr lang="ru-RU" altLang="en-US" sz="2700" dirty="0" err="1" smtClean="0"/>
              <a:t>ледолазание</a:t>
            </a:r>
            <a:r>
              <a:rPr lang="ru-RU" altLang="en-US" sz="2700" dirty="0" smtClean="0"/>
              <a:t> (</a:t>
            </a:r>
            <a:r>
              <a:rPr lang="ru-RU" altLang="en-US" sz="2700" dirty="0" err="1" smtClean="0"/>
              <a:t>кошкоботы</a:t>
            </a:r>
            <a:r>
              <a:rPr lang="ru-RU" altLang="en-US" sz="2700" dirty="0" smtClean="0"/>
              <a:t>)</a:t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marL="1328" indent="0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r>
              <a:rPr lang="ru-RU" altLang="en-US" sz="2700" dirty="0" smtClean="0"/>
              <a:t>Мягкие / жесткие (платформенные) – под вашу обувь</a:t>
            </a:r>
          </a:p>
          <a:p>
            <a:pPr marL="1328" indent="0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r>
              <a:rPr lang="ru-RU" altLang="en-US" sz="2700" dirty="0" smtClean="0"/>
              <a:t/>
            </a:r>
            <a:br>
              <a:rPr lang="ru-RU" altLang="en-US" sz="2700" dirty="0" smtClean="0"/>
            </a:br>
            <a:r>
              <a:rPr lang="ru-RU" altLang="en-US" sz="2700" dirty="0" smtClean="0"/>
              <a:t>Наш выбор – 2–4. </a:t>
            </a:r>
          </a:p>
          <a:p>
            <a:pPr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en-US" altLang="en-US" sz="23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079655" y="402033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Подгонка кошек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124263" y="1943640"/>
            <a:ext cx="9935490" cy="40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39" tIns="39176" rIns="75339" bIns="39176"/>
          <a:lstStyle>
            <a:lvl1pPr>
              <a:lnSpc>
                <a:spcPct val="92000"/>
              </a:lnSpc>
              <a:spcAft>
                <a:spcPts val="18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7013">
              <a:lnSpc>
                <a:spcPct val="92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7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84051" indent="-38272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/>
              <a:t>Плотно шнуруем ботинки</a:t>
            </a:r>
            <a:br>
              <a:rPr lang="ru-RU" altLang="en-US" sz="2700" dirty="0"/>
            </a:br>
            <a:endParaRPr lang="ru-RU" altLang="en-US" sz="2700" dirty="0"/>
          </a:p>
          <a:p>
            <a:pPr marL="384051" indent="-38272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/>
              <a:t>Ремни кошек плотно затянуты, хвосты не болтаются</a:t>
            </a:r>
            <a:br>
              <a:rPr lang="ru-RU" altLang="en-US" sz="2700" dirty="0"/>
            </a:br>
            <a:endParaRPr lang="ru-RU" altLang="en-US" sz="2700" dirty="0"/>
          </a:p>
          <a:p>
            <a:pPr marL="384051" indent="-38272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/>
              <a:t>Штанины притянуты фонариками</a:t>
            </a:r>
            <a:br>
              <a:rPr lang="ru-RU" altLang="en-US" sz="2700" dirty="0"/>
            </a:br>
            <a:endParaRPr lang="ru-RU" altLang="en-US" sz="2700" dirty="0"/>
          </a:p>
          <a:p>
            <a:pPr marL="1328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defRPr/>
            </a:pPr>
            <a:r>
              <a:rPr lang="ru-RU" altLang="en-US" sz="2700" dirty="0" smtClean="0"/>
              <a:t>Проверка</a:t>
            </a:r>
            <a:r>
              <a:rPr lang="en-US" altLang="en-US" sz="1100" dirty="0" smtClean="0"/>
              <a:t/>
            </a:r>
            <a:br>
              <a:rPr lang="en-US" altLang="en-US" sz="1100" dirty="0" smtClean="0"/>
            </a:br>
            <a:r>
              <a:rPr lang="en-US" altLang="en-US" sz="1100" dirty="0" smtClean="0"/>
              <a:t> </a:t>
            </a:r>
            <a:endParaRPr lang="ru-RU" altLang="en-US" sz="2700" dirty="0"/>
          </a:p>
          <a:p>
            <a:pPr marL="384051" indent="-38272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/>
              <a:t>При движении кошки не звенят</a:t>
            </a:r>
            <a:br>
              <a:rPr lang="ru-RU" altLang="en-US" sz="2700" dirty="0"/>
            </a:br>
            <a:endParaRPr lang="ru-RU" altLang="en-US" sz="2700" dirty="0"/>
          </a:p>
          <a:p>
            <a:pPr marL="384051" indent="-382722"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/>
              <a:t>Со временем не разбалтываются</a:t>
            </a:r>
            <a:r>
              <a:rPr lang="en-US" altLang="en-US" sz="2700" dirty="0"/>
              <a:t/>
            </a:r>
            <a:br>
              <a:rPr lang="en-US" altLang="en-US" sz="2700" dirty="0"/>
            </a:br>
            <a:endParaRPr lang="en-US" altLang="en-US" sz="27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063327" y="410197"/>
            <a:ext cx="9935489" cy="122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544" tIns="38272" rIns="76544" bIns="38272" anchor="ctr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374749" algn="l"/>
                <a:tab pos="750827" algn="l"/>
                <a:tab pos="1126904" algn="l"/>
                <a:tab pos="1502982" algn="l"/>
                <a:tab pos="1879059" algn="l"/>
                <a:tab pos="2255137" algn="l"/>
                <a:tab pos="2631215" algn="l"/>
                <a:tab pos="3007293" algn="l"/>
                <a:tab pos="3383370" algn="l"/>
                <a:tab pos="3759448" algn="l"/>
                <a:tab pos="4135525" algn="l"/>
                <a:tab pos="4511603" algn="l"/>
                <a:tab pos="4887680" algn="l"/>
                <a:tab pos="5263758" algn="l"/>
                <a:tab pos="5639836" algn="l"/>
                <a:tab pos="6015914" algn="l"/>
                <a:tab pos="6391991" algn="l"/>
                <a:tab pos="6768069" algn="l"/>
                <a:tab pos="7144146" algn="l"/>
                <a:tab pos="7520224" algn="l"/>
                <a:tab pos="7877697" algn="l"/>
                <a:tab pos="8483674" algn="l"/>
              </a:tabLst>
            </a:pPr>
            <a:r>
              <a:rPr lang="ru-RU" altLang="en-US" sz="3700" dirty="0">
                <a:solidFill>
                  <a:srgbClr val="000000"/>
                </a:solidFill>
                <a:latin typeface="Calibri Light" pitchFamily="32" charset="0"/>
              </a:rPr>
              <a:t>Движение в кошках</a:t>
            </a:r>
            <a:endParaRPr lang="en-US" altLang="en-US" sz="3700" dirty="0">
              <a:solidFill>
                <a:srgbClr val="000000"/>
              </a:solidFill>
              <a:latin typeface="Calibri Light" pitchFamily="32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2042623" y="1943640"/>
            <a:ext cx="9935490" cy="40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39" tIns="39176" rIns="75339" bIns="39176"/>
          <a:lstStyle>
            <a:lvl1pPr>
              <a:lnSpc>
                <a:spcPct val="92000"/>
              </a:lnSpc>
              <a:spcAft>
                <a:spcPts val="18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7013">
              <a:lnSpc>
                <a:spcPct val="92000"/>
              </a:lnSpc>
              <a:spcAft>
                <a:spcPts val="15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2000"/>
              </a:lnSpc>
              <a:spcAft>
                <a:spcPts val="11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2000"/>
              </a:lnSpc>
              <a:spcAft>
                <a:spcPts val="7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2000"/>
              </a:lnSpc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2000"/>
              </a:lnSpc>
              <a:spcBef>
                <a:spcPct val="0"/>
              </a:spcBef>
              <a:spcAft>
                <a:spcPts val="3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indent="-190033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defRPr/>
            </a:pPr>
            <a:r>
              <a:rPr lang="ru-RU" altLang="en-US" sz="3000" dirty="0" smtClean="0"/>
              <a:t>Опасности:</a:t>
            </a:r>
            <a:br>
              <a:rPr lang="ru-RU" altLang="en-US" sz="3000" dirty="0" smtClean="0"/>
            </a:br>
            <a:endParaRPr lang="ru-RU" altLang="en-US" sz="3000" dirty="0" smtClean="0"/>
          </a:p>
          <a:p>
            <a:pPr lvl="1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 smtClean="0"/>
              <a:t>Порезаться </a:t>
            </a:r>
            <a:br>
              <a:rPr lang="ru-RU" altLang="en-US" sz="2700" dirty="0" smtClean="0"/>
            </a:br>
            <a:r>
              <a:rPr lang="ru-RU" altLang="en-US" sz="2700" dirty="0" smtClean="0"/>
              <a:t/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lvl="1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 smtClean="0"/>
              <a:t>Зацепить одежду и потерять равновесие</a:t>
            </a:r>
            <a:br>
              <a:rPr lang="ru-RU" altLang="en-US" sz="2700" dirty="0" smtClean="0"/>
            </a:br>
            <a:r>
              <a:rPr lang="ru-RU" altLang="en-US" sz="2700" dirty="0" smtClean="0"/>
              <a:t/>
            </a:r>
            <a:br>
              <a:rPr lang="ru-RU" altLang="en-US" sz="2700" dirty="0" smtClean="0"/>
            </a:br>
            <a:endParaRPr lang="ru-RU" altLang="en-US" sz="2700" dirty="0" smtClean="0"/>
          </a:p>
          <a:p>
            <a:pPr lvl="1">
              <a:lnSpc>
                <a:spcPct val="90000"/>
              </a:lnSpc>
              <a:spcBef>
                <a:spcPts val="419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2700" dirty="0" smtClean="0"/>
              <a:t>Зацепление склона кошкой на скорости чревато переломом</a:t>
            </a:r>
            <a:endParaRPr lang="ru-RU" altLang="en-US" sz="2300" dirty="0" smtClean="0"/>
          </a:p>
          <a:p>
            <a:pPr>
              <a:lnSpc>
                <a:spcPct val="90000"/>
              </a:lnSpc>
              <a:spcBef>
                <a:spcPts val="837"/>
              </a:spcBef>
              <a:spcAft>
                <a:spcPct val="0"/>
              </a:spcAft>
              <a:buClrTx/>
              <a:defRPr/>
            </a:pPr>
            <a:endParaRPr lang="en-US" altLang="en-US" sz="23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377</Words>
  <Application>Microsoft Office PowerPoint</Application>
  <PresentationFormat>Custom</PresentationFormat>
  <Paragraphs>211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М</dc:creator>
  <cp:lastModifiedBy>Serge</cp:lastModifiedBy>
  <cp:revision>25</cp:revision>
  <dcterms:created xsi:type="dcterms:W3CDTF">2020-11-19T11:21:08Z</dcterms:created>
  <dcterms:modified xsi:type="dcterms:W3CDTF">2021-02-01T21:05:35Z</dcterms:modified>
</cp:coreProperties>
</file>