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0" r:id="rId8"/>
    <p:sldId id="271" r:id="rId9"/>
    <p:sldId id="262" r:id="rId10"/>
    <p:sldId id="263" r:id="rId11"/>
    <p:sldId id="264" r:id="rId12"/>
    <p:sldId id="265" r:id="rId13"/>
    <p:sldId id="266" r:id="rId14"/>
    <p:sldId id="267" r:id="rId15"/>
    <p:sldId id="272" r:id="rId16"/>
    <p:sldId id="268" r:id="rId17"/>
    <p:sldId id="273" r:id="rId18"/>
    <p:sldId id="275" r:id="rId19"/>
    <p:sldId id="26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4DE"/>
    <a:srgbClr val="00AAE6"/>
    <a:srgbClr val="00A1DA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481A8-2DBE-476E-9231-E68DB5031CF6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7CBFE-CC8E-4AA7-8FCB-C1BFFBBE7A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481A8-2DBE-476E-9231-E68DB5031CF6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7CBFE-CC8E-4AA7-8FCB-C1BFFBBE7A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481A8-2DBE-476E-9231-E68DB5031CF6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7CBFE-CC8E-4AA7-8FCB-C1BFFBBE7A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481A8-2DBE-476E-9231-E68DB5031CF6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7CBFE-CC8E-4AA7-8FCB-C1BFFBBE7A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481A8-2DBE-476E-9231-E68DB5031CF6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7CBFE-CC8E-4AA7-8FCB-C1BFFBBE7A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481A8-2DBE-476E-9231-E68DB5031CF6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7CBFE-CC8E-4AA7-8FCB-C1BFFBBE7A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481A8-2DBE-476E-9231-E68DB5031CF6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7CBFE-CC8E-4AA7-8FCB-C1BFFBBE7A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481A8-2DBE-476E-9231-E68DB5031CF6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7CBFE-CC8E-4AA7-8FCB-C1BFFBBE7A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481A8-2DBE-476E-9231-E68DB5031CF6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7CBFE-CC8E-4AA7-8FCB-C1BFFBBE7A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481A8-2DBE-476E-9231-E68DB5031CF6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7CBFE-CC8E-4AA7-8FCB-C1BFFBBE7A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481A8-2DBE-476E-9231-E68DB5031CF6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7CBFE-CC8E-4AA7-8FCB-C1BFFBBE7A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D481A8-2DBE-476E-9231-E68DB5031CF6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57CBFE-CC8E-4AA7-8FCB-C1BFFBBE7A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A4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триатлон эмблема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2060849"/>
            <a:ext cx="9144000" cy="479715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60648"/>
            <a:ext cx="8640960" cy="2376264"/>
          </a:xfrm>
        </p:spPr>
        <p:txBody>
          <a:bodyPr/>
          <a:lstStyle/>
          <a:p>
            <a:r>
              <a:rPr lang="ru-RU" dirty="0" smtClean="0"/>
              <a:t>ФИЗИЧЕСКАЯ ПОДГОТОВКА</a:t>
            </a:r>
            <a:br>
              <a:rPr lang="ru-RU" dirty="0" smtClean="0"/>
            </a:br>
            <a:r>
              <a:rPr lang="ru-RU" dirty="0" smtClean="0"/>
              <a:t>АЛЬПИНИЗМ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3356992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КАиС МЭИ</a:t>
            </a:r>
          </a:p>
          <a:p>
            <a:r>
              <a:rPr lang="ru-RU" dirty="0" smtClean="0"/>
              <a:t>Игумнов 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A7sNVmPHfc.jpg"/>
          <p:cNvPicPr>
            <a:picLocks noChangeAspect="1"/>
          </p:cNvPicPr>
          <p:nvPr/>
        </p:nvPicPr>
        <p:blipFill>
          <a:blip r:embed="rId2" cstate="print">
            <a:lum bright="43000" contrast="-4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115616" y="188641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ПЕРИОДИЗАЦИЯ</a:t>
            </a:r>
            <a:endParaRPr lang="ru-RU" sz="3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836713"/>
            <a:ext cx="8640960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Многолетняя подготовка</a:t>
            </a:r>
            <a:r>
              <a:rPr lang="ru-RU" dirty="0" smtClean="0"/>
              <a:t>: новичок – МСМК (от 10 лет, примерно)</a:t>
            </a:r>
          </a:p>
          <a:p>
            <a:r>
              <a:rPr lang="ru-RU" dirty="0" smtClean="0"/>
              <a:t>базовая подготовка (3-5 лет), макс. реализация (ещё 5-15 лет), спорт. Долголетие</a:t>
            </a:r>
          </a:p>
          <a:p>
            <a:endParaRPr lang="ru-RU" dirty="0" smtClean="0"/>
          </a:p>
          <a:p>
            <a:r>
              <a:rPr lang="ru-RU" sz="2800" b="1" dirty="0" smtClean="0"/>
              <a:t>Годичный </a:t>
            </a:r>
            <a:r>
              <a:rPr lang="ru-RU" sz="2800" b="1" dirty="0" err="1" smtClean="0"/>
              <a:t>макроцикл</a:t>
            </a:r>
            <a:endParaRPr lang="ru-RU" sz="2800" b="1" dirty="0" smtClean="0"/>
          </a:p>
          <a:p>
            <a:endParaRPr lang="ru-RU" b="1" dirty="0" smtClean="0"/>
          </a:p>
          <a:p>
            <a:r>
              <a:rPr lang="ru-RU" b="1" dirty="0" smtClean="0"/>
              <a:t>? Цель</a:t>
            </a:r>
          </a:p>
          <a:p>
            <a:r>
              <a:rPr lang="ru-RU" dirty="0" smtClean="0"/>
              <a:t>(выполнение норм на разряд, </a:t>
            </a:r>
            <a:r>
              <a:rPr lang="ru-RU" dirty="0" err="1" smtClean="0"/>
              <a:t>восх</a:t>
            </a:r>
            <a:r>
              <a:rPr lang="ru-RU" dirty="0" smtClean="0"/>
              <a:t>. на </a:t>
            </a:r>
            <a:r>
              <a:rPr lang="ru-RU" dirty="0" err="1" smtClean="0"/>
              <a:t>заоч</a:t>
            </a:r>
            <a:r>
              <a:rPr lang="ru-RU" dirty="0" smtClean="0"/>
              <a:t>. </a:t>
            </a:r>
            <a:r>
              <a:rPr lang="ru-RU" dirty="0" err="1" smtClean="0"/>
              <a:t>чемп</a:t>
            </a:r>
            <a:r>
              <a:rPr lang="ru-RU" dirty="0" smtClean="0"/>
              <a:t>., </a:t>
            </a:r>
            <a:r>
              <a:rPr lang="ru-RU" dirty="0" err="1" smtClean="0"/>
              <a:t>уч-е</a:t>
            </a:r>
            <a:r>
              <a:rPr lang="ru-RU" dirty="0" smtClean="0"/>
              <a:t> в очном </a:t>
            </a:r>
            <a:r>
              <a:rPr lang="ru-RU" dirty="0" err="1" smtClean="0"/>
              <a:t>чемп</a:t>
            </a:r>
            <a:r>
              <a:rPr lang="ru-RU" dirty="0" smtClean="0"/>
              <a:t>., для души)</a:t>
            </a:r>
          </a:p>
          <a:p>
            <a:endParaRPr lang="ru-RU" dirty="0" smtClean="0"/>
          </a:p>
          <a:p>
            <a:r>
              <a:rPr lang="ru-RU" b="1" dirty="0" smtClean="0"/>
              <a:t>? Промежуточные цели</a:t>
            </a:r>
          </a:p>
          <a:p>
            <a:r>
              <a:rPr lang="ru-RU" dirty="0" smtClean="0"/>
              <a:t>(УТС, второстепенные восхождения и соревнования, соревнования по ОФП)</a:t>
            </a:r>
          </a:p>
          <a:p>
            <a:endParaRPr lang="ru-RU" dirty="0" smtClean="0"/>
          </a:p>
          <a:p>
            <a:r>
              <a:rPr lang="ru-RU" b="1" dirty="0" smtClean="0"/>
              <a:t>? Возможности</a:t>
            </a:r>
            <a:endParaRPr lang="ru-RU" dirty="0" smtClean="0"/>
          </a:p>
          <a:p>
            <a:r>
              <a:rPr lang="ru-RU" dirty="0" smtClean="0"/>
              <a:t>(временные и материальные)</a:t>
            </a:r>
          </a:p>
          <a:p>
            <a:endParaRPr lang="ru-RU" dirty="0" smtClean="0"/>
          </a:p>
          <a:p>
            <a:r>
              <a:rPr lang="ru-RU" b="1" dirty="0" smtClean="0"/>
              <a:t>?Текущее состояние</a:t>
            </a:r>
          </a:p>
          <a:p>
            <a:r>
              <a:rPr lang="ru-RU" dirty="0" smtClean="0"/>
              <a:t>(тесты, квалификация, достижения …) </a:t>
            </a:r>
          </a:p>
          <a:p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обратный порядок построения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адекватность целей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0"/>
            <a:ext cx="540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ГОДОВОЙ ЦИКЛ</a:t>
            </a:r>
            <a:endParaRPr lang="ru-RU" sz="32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92696"/>
            <a:ext cx="9143999" cy="6165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100925112002.jpg"/>
          <p:cNvPicPr>
            <a:picLocks noChangeAspect="1"/>
          </p:cNvPicPr>
          <p:nvPr/>
        </p:nvPicPr>
        <p:blipFill>
          <a:blip r:embed="rId2" cstate="print">
            <a:lum bright="36000" contrast="-66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835696" y="188640"/>
            <a:ext cx="5760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МЕЗОЦИКЛЫ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836712"/>
            <a:ext cx="849694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b="1" dirty="0" smtClean="0"/>
              <a:t>Продолжительность: 3 </a:t>
            </a:r>
            <a:r>
              <a:rPr lang="ru-RU" b="1" dirty="0" err="1" smtClean="0"/>
              <a:t>нед</a:t>
            </a:r>
            <a:r>
              <a:rPr lang="ru-RU" b="1" dirty="0" smtClean="0"/>
              <a:t>. – 3 мес. (связано с биологическими периодами формирования клеток и изменений в тканях).</a:t>
            </a:r>
          </a:p>
          <a:p>
            <a:endParaRPr lang="ru-RU" b="1" dirty="0" smtClean="0"/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 </a:t>
            </a:r>
            <a:r>
              <a:rPr lang="ru-RU" b="1" dirty="0" err="1" smtClean="0"/>
              <a:t>Напрвленность</a:t>
            </a:r>
            <a:r>
              <a:rPr lang="ru-RU" b="1" dirty="0" smtClean="0"/>
              <a:t>  – решение промежуточных задач (развитие силы, увеличение числа эритроцитов, техническая подготовка, УТС в горах …).</a:t>
            </a:r>
          </a:p>
          <a:p>
            <a:endParaRPr lang="ru-RU" b="1" dirty="0" smtClean="0"/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 Состоит из МИКРОЦИКЛОВ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pPr>
              <a:buFont typeface="Arial" pitchFamily="34" charset="0"/>
              <a:buChar char="•"/>
            </a:pPr>
            <a:endParaRPr lang="ru-RU" b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267744" y="3429000"/>
            <a:ext cx="4896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МИКРОЦИКЛЫ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4077072"/>
            <a:ext cx="84249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b="1" dirty="0" smtClean="0"/>
              <a:t>Продолжительность: 2 – 14 дней (обусловлено продолжительностью некоторых биологических процессов и распорядком быта). </a:t>
            </a:r>
          </a:p>
          <a:p>
            <a:pPr>
              <a:buFont typeface="Arial" pitchFamily="34" charset="0"/>
              <a:buChar char="•"/>
            </a:pPr>
            <a:endParaRPr lang="ru-RU" b="1" dirty="0" smtClean="0"/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 Содержание:  состоит из отдельных тренировочных занятий и дней отдыха.</a:t>
            </a:r>
          </a:p>
          <a:p>
            <a:pPr>
              <a:buFont typeface="Arial" pitchFamily="34" charset="0"/>
              <a:buChar char="•"/>
            </a:pPr>
            <a:endParaRPr lang="ru-RU" b="1" dirty="0" smtClean="0"/>
          </a:p>
          <a:p>
            <a:r>
              <a:rPr lang="ru-RU" b="1" dirty="0" smtClean="0"/>
              <a:t>ОПТИМАЛЬНО: в начале МЦ – </a:t>
            </a:r>
            <a:r>
              <a:rPr lang="ru-RU" b="1" dirty="0" err="1" smtClean="0"/>
              <a:t>тр-ки</a:t>
            </a:r>
            <a:r>
              <a:rPr lang="ru-RU" b="1" dirty="0" smtClean="0"/>
              <a:t> направленные на выносливость, в конце – на скорость и силу.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0" y="2924944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       ОПТИМАЛЬНО: 3-х недельные блоки (2 </a:t>
            </a:r>
            <a:r>
              <a:rPr lang="ru-RU" sz="2000" b="1" dirty="0" err="1" smtClean="0"/>
              <a:t>нед</a:t>
            </a:r>
            <a:r>
              <a:rPr lang="ru-RU" sz="2000" b="1" dirty="0" smtClean="0"/>
              <a:t>. нагрузочные + 1 </a:t>
            </a:r>
            <a:r>
              <a:rPr lang="ru-RU" sz="2000" b="1" dirty="0" err="1" smtClean="0"/>
              <a:t>нед</a:t>
            </a:r>
            <a:r>
              <a:rPr lang="ru-RU" sz="2000" b="1" dirty="0" smtClean="0"/>
              <a:t>. </a:t>
            </a:r>
            <a:r>
              <a:rPr lang="ru-RU" sz="2000" b="1" dirty="0" err="1" smtClean="0"/>
              <a:t>восст</a:t>
            </a:r>
            <a:r>
              <a:rPr lang="ru-RU" sz="2000" b="1" dirty="0" smtClean="0"/>
              <a:t>.)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ama_dablam_2.jpg"/>
          <p:cNvPicPr>
            <a:picLocks noChangeAspect="1"/>
          </p:cNvPicPr>
          <p:nvPr/>
        </p:nvPicPr>
        <p:blipFill>
          <a:blip r:embed="rId2" cstate="print">
            <a:lum bright="38000" contrast="-51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95536" y="476672"/>
            <a:ext cx="8352928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ОРГАНИЗАЦИЯ ТРЕНИРОВОЧНОГО ЗАНЯТИЯ</a:t>
            </a:r>
          </a:p>
          <a:p>
            <a:pPr algn="ctr"/>
            <a:endParaRPr lang="ru-RU" sz="3200" b="1" dirty="0"/>
          </a:p>
          <a:p>
            <a:pPr>
              <a:buFont typeface="Arial" pitchFamily="34" charset="0"/>
              <a:buChar char="•"/>
            </a:pPr>
            <a:r>
              <a:rPr lang="ru-RU" sz="2000" b="1" dirty="0" smtClean="0"/>
              <a:t> Перед занятием (во время разминки) обязательно сформулируйте задание исходя из поставленной цели! </a:t>
            </a:r>
          </a:p>
          <a:p>
            <a:pPr>
              <a:buFont typeface="Arial" pitchFamily="34" charset="0"/>
              <a:buChar char="•"/>
            </a:pPr>
            <a:endParaRPr lang="ru-RU" sz="2000" b="1" dirty="0" smtClean="0"/>
          </a:p>
          <a:p>
            <a:pPr>
              <a:buFont typeface="Arial" pitchFamily="34" charset="0"/>
              <a:buChar char="•"/>
            </a:pPr>
            <a:r>
              <a:rPr lang="ru-RU" sz="2000" b="1" dirty="0" smtClean="0"/>
              <a:t> СТРУКТУРА:  разминка – основная часть – заминка </a:t>
            </a:r>
          </a:p>
          <a:p>
            <a:endParaRPr lang="ru-RU" sz="2000" b="1" dirty="0" smtClean="0"/>
          </a:p>
          <a:p>
            <a:pPr>
              <a:buFont typeface="Arial" pitchFamily="34" charset="0"/>
              <a:buChar char="•"/>
            </a:pPr>
            <a:r>
              <a:rPr lang="ru-RU" sz="2000" b="1" dirty="0" smtClean="0"/>
              <a:t> Принцип концентрированности: желательно в одном тренировочном </a:t>
            </a:r>
          </a:p>
          <a:p>
            <a:r>
              <a:rPr lang="ru-RU" sz="2000" b="1" dirty="0" smtClean="0"/>
              <a:t>занятии решать одну задачу, что повышает эффективность этого занятия.</a:t>
            </a:r>
          </a:p>
          <a:p>
            <a:endParaRPr lang="ru-RU" sz="2000" b="1" dirty="0" smtClean="0"/>
          </a:p>
          <a:p>
            <a:pPr>
              <a:buFont typeface="Arial" pitchFamily="34" charset="0"/>
              <a:buChar char="•"/>
            </a:pPr>
            <a:r>
              <a:rPr lang="ru-RU" sz="2000" b="1" dirty="0" smtClean="0"/>
              <a:t> Сочетание разнонаправленных нагрузок:</a:t>
            </a:r>
          </a:p>
          <a:p>
            <a:pPr>
              <a:buFontTx/>
              <a:buChar char="-"/>
            </a:pPr>
            <a:r>
              <a:rPr lang="ru-RU" sz="2000" b="1" dirty="0" smtClean="0"/>
              <a:t> зависит от цели занятия</a:t>
            </a:r>
          </a:p>
          <a:p>
            <a:pPr>
              <a:buFontTx/>
              <a:buChar char="-"/>
            </a:pPr>
            <a:r>
              <a:rPr lang="ru-RU" sz="2000" b="1" dirty="0" smtClean="0"/>
              <a:t> определяется взаимным влиянием биохимических процессов вызываемым той или иной нагрузкой</a:t>
            </a:r>
          </a:p>
          <a:p>
            <a:pPr>
              <a:buFontTx/>
              <a:buChar char="-"/>
            </a:pPr>
            <a:endParaRPr lang="ru-RU" sz="2000" b="1" dirty="0" smtClean="0"/>
          </a:p>
          <a:p>
            <a:r>
              <a:rPr lang="ru-RU" sz="1600" i="1" dirty="0" smtClean="0"/>
              <a:t>Суть управления тренировочным процессом - это управление функционированием генетического аппарата клеток и создание условий для облегчения синтеза специфических белков </a:t>
            </a:r>
            <a:r>
              <a:rPr lang="ru-RU" sz="1600" i="1" dirty="0" err="1" smtClean="0"/>
              <a:t>цитозоля</a:t>
            </a:r>
            <a:r>
              <a:rPr lang="ru-RU" sz="1600" i="1" dirty="0" smtClean="0"/>
              <a:t>, мембран и органелл клеток в зависимости от целей тренировок.</a:t>
            </a:r>
            <a:endParaRPr lang="ru-RU" sz="1600" b="1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_4.jpg"/>
          <p:cNvPicPr>
            <a:picLocks noChangeAspect="1"/>
          </p:cNvPicPr>
          <p:nvPr/>
        </p:nvPicPr>
        <p:blipFill>
          <a:blip r:embed="rId2" cstate="print">
            <a:lum bright="39000" contrast="-54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95536" y="404664"/>
            <a:ext cx="842493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КОНТРОЛЬ, САМОКОНТРОЛЬ</a:t>
            </a:r>
          </a:p>
          <a:p>
            <a:pPr algn="ctr"/>
            <a:endParaRPr lang="ru-RU" sz="3200" b="1" dirty="0" smtClean="0"/>
          </a:p>
          <a:p>
            <a:r>
              <a:rPr lang="ru-RU" sz="2000" b="1" dirty="0" smtClean="0"/>
              <a:t>СМЫСЛ: повышение эффективности за счёт дисциплины и возможности определить взаимосвязи нагрузок и результатов, большее понимание своего организма, рост мотивации.  </a:t>
            </a:r>
          </a:p>
          <a:p>
            <a:pPr algn="ctr"/>
            <a:endParaRPr lang="ru-RU" sz="3200" b="1" dirty="0" smtClean="0"/>
          </a:p>
          <a:p>
            <a:pPr>
              <a:buFont typeface="Arial" pitchFamily="34" charset="0"/>
              <a:buChar char="•"/>
            </a:pPr>
            <a:r>
              <a:rPr lang="ru-RU" sz="2400" b="1" dirty="0" smtClean="0"/>
              <a:t> ДНЕВНИК</a:t>
            </a:r>
          </a:p>
          <a:p>
            <a:pPr>
              <a:buFont typeface="Arial" pitchFamily="34" charset="0"/>
              <a:buChar char="•"/>
            </a:pPr>
            <a:endParaRPr lang="ru-RU" sz="2400" b="1" dirty="0" smtClean="0"/>
          </a:p>
          <a:p>
            <a:pPr>
              <a:buFont typeface="Arial" pitchFamily="34" charset="0"/>
              <a:buChar char="•"/>
            </a:pPr>
            <a:r>
              <a:rPr lang="ru-RU" sz="2400" b="1" dirty="0" smtClean="0"/>
              <a:t> РЕЗУЛЬТАТЫ: соревнования, контрольные тренировки, тесты (нормативы).</a:t>
            </a:r>
          </a:p>
          <a:p>
            <a:pPr>
              <a:buFont typeface="Arial" pitchFamily="34" charset="0"/>
              <a:buChar char="•"/>
            </a:pPr>
            <a:endParaRPr lang="ru-RU" sz="2400" b="1" dirty="0" smtClean="0"/>
          </a:p>
          <a:p>
            <a:pPr>
              <a:buFont typeface="Arial" pitchFamily="34" charset="0"/>
              <a:buChar char="•"/>
            </a:pPr>
            <a:r>
              <a:rPr lang="ru-RU" sz="2400" b="1" dirty="0" smtClean="0"/>
              <a:t> Приборы: секундомер, ЧСС монитор, весы, (сантиметр), </a:t>
            </a:r>
            <a:r>
              <a:rPr lang="en-US" sz="2400" b="1" dirty="0" smtClean="0"/>
              <a:t>GPS</a:t>
            </a:r>
            <a:r>
              <a:rPr lang="ru-RU" sz="2400" b="1" dirty="0" smtClean="0"/>
              <a:t>, альтиметр, </a:t>
            </a:r>
            <a:r>
              <a:rPr lang="ru-RU" sz="2400" b="1" dirty="0" err="1" smtClean="0"/>
              <a:t>пульсоксиметр</a:t>
            </a:r>
            <a:r>
              <a:rPr lang="ru-RU" sz="2400" b="1" dirty="0" smtClean="0"/>
              <a:t>, биохимия …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233.jpg"/>
          <p:cNvPicPr>
            <a:picLocks noChangeAspect="1"/>
          </p:cNvPicPr>
          <p:nvPr/>
        </p:nvPicPr>
        <p:blipFill>
          <a:blip r:embed="rId2" cstate="print">
            <a:lum bright="37000" contrast="-65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51520" y="404664"/>
            <a:ext cx="864096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ДНЕВНИК</a:t>
            </a:r>
          </a:p>
          <a:p>
            <a:pPr algn="ctr"/>
            <a:endParaRPr lang="ru-RU" sz="2000" dirty="0" smtClean="0"/>
          </a:p>
          <a:p>
            <a:endParaRPr lang="ru-RU" sz="2000" dirty="0" smtClean="0"/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</a:t>
            </a:r>
            <a:r>
              <a:rPr lang="ru-RU" sz="2000" b="1" dirty="0" smtClean="0"/>
              <a:t>Исходные показатели</a:t>
            </a:r>
            <a:r>
              <a:rPr lang="ru-RU" sz="2000" dirty="0" smtClean="0"/>
              <a:t>: ЧСС утр., вес, сон (кол-во, </a:t>
            </a:r>
            <a:r>
              <a:rPr lang="ru-RU" sz="2000" dirty="0" err="1" smtClean="0"/>
              <a:t>кач-во</a:t>
            </a:r>
            <a:r>
              <a:rPr lang="ru-RU" sz="2000" dirty="0" smtClean="0"/>
              <a:t>), АД, самочувствие, биохимия</a:t>
            </a:r>
          </a:p>
          <a:p>
            <a:endParaRPr lang="ru-RU" sz="2000" dirty="0" smtClean="0"/>
          </a:p>
          <a:p>
            <a:pPr>
              <a:buFont typeface="Arial" pitchFamily="34" charset="0"/>
              <a:buChar char="•"/>
            </a:pPr>
            <a:r>
              <a:rPr lang="ru-RU" sz="2000" b="1" dirty="0" smtClean="0"/>
              <a:t> ТРЕНИРОВКА</a:t>
            </a:r>
            <a:r>
              <a:rPr lang="ru-RU" sz="2000" dirty="0" smtClean="0"/>
              <a:t>:</a:t>
            </a:r>
          </a:p>
          <a:p>
            <a:pPr>
              <a:buFontTx/>
              <a:buChar char="-"/>
            </a:pPr>
            <a:r>
              <a:rPr lang="ru-RU" sz="2000" dirty="0" smtClean="0"/>
              <a:t> средство</a:t>
            </a:r>
          </a:p>
          <a:p>
            <a:pPr>
              <a:buFontTx/>
              <a:buChar char="-"/>
            </a:pPr>
            <a:r>
              <a:rPr lang="ru-RU" sz="2000" dirty="0" smtClean="0"/>
              <a:t>  продолжительность, объём</a:t>
            </a:r>
          </a:p>
          <a:p>
            <a:pPr>
              <a:buFontTx/>
              <a:buChar char="-"/>
            </a:pPr>
            <a:r>
              <a:rPr lang="ru-RU" sz="2000" dirty="0" smtClean="0"/>
              <a:t> детали (кол-во подходов, повторов, </a:t>
            </a:r>
            <a:r>
              <a:rPr lang="ru-RU" sz="2000" dirty="0" err="1" smtClean="0"/>
              <a:t>чсс</a:t>
            </a:r>
            <a:r>
              <a:rPr lang="ru-RU" sz="2000" dirty="0" smtClean="0"/>
              <a:t>, средние показатели, набор высоты, сложность лазания …)</a:t>
            </a:r>
          </a:p>
          <a:p>
            <a:pPr>
              <a:buFontTx/>
              <a:buChar char="-"/>
            </a:pPr>
            <a:r>
              <a:rPr lang="ru-RU" sz="2000" dirty="0" smtClean="0"/>
              <a:t> </a:t>
            </a:r>
            <a:r>
              <a:rPr lang="ru-RU" sz="2000" dirty="0" err="1" smtClean="0"/>
              <a:t>энергозатраты</a:t>
            </a:r>
            <a:endParaRPr lang="ru-RU" sz="2000" dirty="0" smtClean="0"/>
          </a:p>
          <a:p>
            <a:pPr>
              <a:buFontTx/>
              <a:buChar char="-"/>
            </a:pPr>
            <a:r>
              <a:rPr lang="ru-RU" sz="2000" dirty="0" smtClean="0"/>
              <a:t> самочувствие</a:t>
            </a:r>
          </a:p>
          <a:p>
            <a:pPr>
              <a:buFontTx/>
              <a:buChar char="-"/>
            </a:pPr>
            <a:r>
              <a:rPr lang="ru-RU" sz="2000" dirty="0" smtClean="0"/>
              <a:t> выполнено ли задание</a:t>
            </a:r>
          </a:p>
          <a:p>
            <a:endParaRPr lang="ru-RU" sz="2000" dirty="0" smtClean="0"/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</a:t>
            </a:r>
            <a:r>
              <a:rPr lang="ru-RU" sz="2000" b="1" dirty="0" smtClean="0"/>
              <a:t>ПИТАНИЕ</a:t>
            </a:r>
            <a:r>
              <a:rPr lang="ru-RU" sz="2000" dirty="0" smtClean="0"/>
              <a:t> (когда, что, сколько)</a:t>
            </a:r>
          </a:p>
          <a:p>
            <a:endParaRPr lang="ru-RU" sz="2000" dirty="0" smtClean="0"/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Рисунок 22" descr="Kaylash.jpg"/>
          <p:cNvPicPr>
            <a:picLocks noChangeAspect="1"/>
          </p:cNvPicPr>
          <p:nvPr/>
        </p:nvPicPr>
        <p:blipFill>
          <a:blip r:embed="rId2" cstate="print">
            <a:lum bright="36000" contrast="-67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95536" y="0"/>
            <a:ext cx="8496944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МЕТОДЫ</a:t>
            </a:r>
          </a:p>
          <a:p>
            <a:pPr algn="ctr"/>
            <a:r>
              <a:rPr lang="ru-RU" sz="2000" i="1" dirty="0" smtClean="0"/>
              <a:t>Способ применения средств и приёмов.</a:t>
            </a:r>
          </a:p>
          <a:p>
            <a:endParaRPr lang="ru-RU" sz="2000" dirty="0" smtClean="0"/>
          </a:p>
          <a:p>
            <a:r>
              <a:rPr lang="ru-RU" sz="2000" b="1" dirty="0" smtClean="0"/>
              <a:t>Не путать средства и методы!</a:t>
            </a:r>
          </a:p>
          <a:p>
            <a:pPr>
              <a:buFontTx/>
              <a:buChar char="-"/>
            </a:pPr>
            <a:r>
              <a:rPr lang="ru-RU" sz="2000" dirty="0" smtClean="0"/>
              <a:t>Используя одно и то же средство, но разные методы, мы получаем разный эффект. </a:t>
            </a:r>
          </a:p>
          <a:p>
            <a:pPr>
              <a:buFontTx/>
              <a:buChar char="-"/>
            </a:pPr>
            <a:r>
              <a:rPr lang="ru-RU" sz="2000" dirty="0" smtClean="0"/>
              <a:t> Можно получить нужный эффект используя различные средства и подбирая нужный метод.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3212976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практические                       словесные                          наглядные                          </a:t>
            </a:r>
            <a:endParaRPr lang="ru-RU" b="1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4572000" y="2780928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1979712" y="2780928"/>
            <a:ext cx="576064" cy="36004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6444208" y="2780928"/>
            <a:ext cx="576064" cy="432048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51520" y="3861048"/>
            <a:ext cx="86764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непрерывный: равномерный, переменный            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интервальный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круговой                 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игровой           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соревновательный</a:t>
            </a:r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утяжеление или облегчение условий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2007421" y="3536922"/>
            <a:ext cx="288032" cy="288032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Erythrocytes.jpg"/>
          <p:cNvPicPr>
            <a:picLocks noChangeAspect="1"/>
          </p:cNvPicPr>
          <p:nvPr/>
        </p:nvPicPr>
        <p:blipFill>
          <a:blip r:embed="rId2" cstate="print">
            <a:lum bright="45000" contrast="-31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1560" y="1124744"/>
            <a:ext cx="77768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b="1" dirty="0" smtClean="0"/>
              <a:t> ССС</a:t>
            </a:r>
          </a:p>
          <a:p>
            <a:pPr>
              <a:buFontTx/>
              <a:buChar char="-"/>
            </a:pPr>
            <a:r>
              <a:rPr lang="ru-RU" dirty="0" smtClean="0"/>
              <a:t> ЧСС: 120 – 160 уд./мин.</a:t>
            </a:r>
          </a:p>
          <a:p>
            <a:pPr>
              <a:buFontTx/>
              <a:buChar char="-"/>
            </a:pPr>
            <a:r>
              <a:rPr lang="ru-RU" dirty="0" smtClean="0"/>
              <a:t> продолжительность: более 1 часа </a:t>
            </a:r>
          </a:p>
          <a:p>
            <a:pPr>
              <a:buFontTx/>
              <a:buChar char="-"/>
            </a:pPr>
            <a:r>
              <a:rPr lang="ru-RU" dirty="0" smtClean="0"/>
              <a:t> частота: 1 раз/</a:t>
            </a:r>
            <a:r>
              <a:rPr lang="ru-RU" dirty="0" err="1" smtClean="0"/>
              <a:t>нед</a:t>
            </a:r>
            <a:r>
              <a:rPr lang="ru-RU" dirty="0" smtClean="0"/>
              <a:t> – каждый день</a:t>
            </a:r>
          </a:p>
          <a:p>
            <a:endParaRPr lang="ru-RU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539552" y="2564904"/>
            <a:ext cx="8136904" cy="31683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b="1" dirty="0" smtClean="0"/>
              <a:t> Выносливость мышц (аэробная)</a:t>
            </a:r>
          </a:p>
          <a:p>
            <a:pPr>
              <a:buFontTx/>
              <a:buChar char="-"/>
            </a:pPr>
            <a:r>
              <a:rPr lang="ru-RU" dirty="0" smtClean="0"/>
              <a:t> время воздействия не менее 10 мин.</a:t>
            </a:r>
          </a:p>
          <a:p>
            <a:pPr>
              <a:buFontTx/>
              <a:buChar char="-"/>
            </a:pPr>
            <a:r>
              <a:rPr lang="ru-RU" dirty="0" smtClean="0"/>
              <a:t> критерий правильной интенсивности: сохранение уровня работоспособности до конца выполнения задания   </a:t>
            </a:r>
          </a:p>
          <a:p>
            <a:pPr>
              <a:buFontTx/>
              <a:buChar char="-"/>
            </a:pPr>
            <a:r>
              <a:rPr lang="ru-RU" dirty="0" smtClean="0"/>
              <a:t> частота: мин. 1 р./</a:t>
            </a:r>
            <a:r>
              <a:rPr lang="ru-RU" dirty="0" err="1" smtClean="0"/>
              <a:t>нед</a:t>
            </a:r>
            <a:r>
              <a:rPr lang="ru-RU" dirty="0" smtClean="0"/>
              <a:t>.  - каждый день </a:t>
            </a:r>
          </a:p>
          <a:p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 Кровь – эритроциты – </a:t>
            </a:r>
            <a:r>
              <a:rPr lang="en-US" b="1" dirty="0" err="1" smtClean="0"/>
              <a:t>Hb</a:t>
            </a:r>
            <a:endParaRPr lang="en-US" dirty="0" smtClean="0"/>
          </a:p>
          <a:p>
            <a:pPr>
              <a:buFontTx/>
              <a:buChar char="-"/>
            </a:pPr>
            <a:r>
              <a:rPr lang="ru-RU" dirty="0" smtClean="0"/>
              <a:t>системная гипоксия</a:t>
            </a:r>
          </a:p>
          <a:p>
            <a:pPr>
              <a:buFontTx/>
              <a:buChar char="-"/>
            </a:pPr>
            <a:r>
              <a:rPr lang="ru-RU" dirty="0" smtClean="0"/>
              <a:t> от 10 часов в сутки</a:t>
            </a:r>
          </a:p>
          <a:p>
            <a:pPr>
              <a:buFontTx/>
              <a:buChar char="-"/>
            </a:pPr>
            <a:r>
              <a:rPr lang="ru-RU" dirty="0" smtClean="0"/>
              <a:t> ∆ </a:t>
            </a:r>
            <a:r>
              <a:rPr lang="en-US" dirty="0" smtClean="0"/>
              <a:t>SpO</a:t>
            </a:r>
            <a:r>
              <a:rPr lang="en-US" sz="1000" dirty="0" smtClean="0"/>
              <a:t>2 </a:t>
            </a:r>
            <a:r>
              <a:rPr lang="en-US" dirty="0" smtClean="0"/>
              <a:t> &gt; 5%</a:t>
            </a:r>
          </a:p>
          <a:p>
            <a:pPr>
              <a:buFontTx/>
              <a:buChar char="-"/>
            </a:pPr>
            <a:r>
              <a:rPr lang="en-US" dirty="0" smtClean="0"/>
              <a:t> </a:t>
            </a:r>
            <a:r>
              <a:rPr lang="ru-RU" dirty="0" smtClean="0"/>
              <a:t>от 10-14 дней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404664"/>
            <a:ext cx="820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Критерии развития различных качеств и систем организма.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F4fV06kyk_4037917_8779802.jpg"/>
          <p:cNvPicPr>
            <a:picLocks noChangeAspect="1"/>
          </p:cNvPicPr>
          <p:nvPr/>
        </p:nvPicPr>
        <p:blipFill>
          <a:blip r:embed="rId2" cstate="print">
            <a:lum bright="57000" contrast="-66000"/>
          </a:blip>
          <a:stretch>
            <a:fillRect/>
          </a:stretch>
        </p:blipFill>
        <p:spPr>
          <a:xfrm>
            <a:off x="0" y="-22860"/>
            <a:ext cx="9144000" cy="690372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67544" y="612845"/>
            <a:ext cx="8136904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/>
              <a:t> </a:t>
            </a:r>
            <a:r>
              <a:rPr lang="ru-RU" sz="2400" b="1" dirty="0" smtClean="0"/>
              <a:t>Сила мышц</a:t>
            </a:r>
          </a:p>
          <a:p>
            <a:endParaRPr lang="ru-RU" sz="2400" b="1" dirty="0" smtClean="0"/>
          </a:p>
          <a:p>
            <a:pPr>
              <a:buFontTx/>
              <a:buChar char="-"/>
            </a:pPr>
            <a:r>
              <a:rPr lang="ru-RU" b="1" dirty="0" smtClean="0"/>
              <a:t> продолжительность подхода: 30 - 60 с.</a:t>
            </a:r>
          </a:p>
          <a:p>
            <a:pPr>
              <a:buFontTx/>
              <a:buChar char="-"/>
            </a:pPr>
            <a:r>
              <a:rPr lang="ru-RU" b="1" dirty="0" smtClean="0"/>
              <a:t> интервал отдыха между подходами: 30 – 90 с.</a:t>
            </a:r>
          </a:p>
          <a:p>
            <a:pPr>
              <a:buFontTx/>
              <a:buChar char="-"/>
            </a:pPr>
            <a:r>
              <a:rPr lang="ru-RU" b="1" dirty="0" smtClean="0"/>
              <a:t> работа в подходе до отказа</a:t>
            </a:r>
          </a:p>
          <a:p>
            <a:pPr>
              <a:buFontTx/>
              <a:buChar char="-"/>
            </a:pPr>
            <a:r>
              <a:rPr lang="ru-RU" b="1" dirty="0" smtClean="0"/>
              <a:t> упражнение и отягощение определяется первыми тремя пунктами</a:t>
            </a:r>
          </a:p>
          <a:p>
            <a:pPr>
              <a:buFontTx/>
              <a:buChar char="-"/>
            </a:pPr>
            <a:r>
              <a:rPr lang="ru-RU" b="1" dirty="0" smtClean="0"/>
              <a:t> серия включает 3-5 подходов (между сериями 10-15 мин.)</a:t>
            </a:r>
          </a:p>
          <a:p>
            <a:pPr>
              <a:buFontTx/>
              <a:buChar char="-"/>
            </a:pPr>
            <a:r>
              <a:rPr lang="ru-RU" b="1" dirty="0" smtClean="0"/>
              <a:t> развивающий эффект при кол-ве серий от 3-х и более</a:t>
            </a:r>
          </a:p>
          <a:p>
            <a:pPr>
              <a:buFontTx/>
              <a:buChar char="-"/>
            </a:pPr>
            <a:r>
              <a:rPr lang="ru-RU" b="1" dirty="0" smtClean="0"/>
              <a:t> на одну группу мышц не чаще 1 р./</a:t>
            </a:r>
            <a:r>
              <a:rPr lang="ru-RU" b="1" dirty="0" err="1" smtClean="0"/>
              <a:t>нед</a:t>
            </a:r>
            <a:r>
              <a:rPr lang="ru-RU" b="1" dirty="0" smtClean="0"/>
              <a:t>., но не реже 1 р. в 2 недели</a:t>
            </a:r>
          </a:p>
          <a:p>
            <a:pPr>
              <a:buFontTx/>
              <a:buChar char="-"/>
            </a:pPr>
            <a:r>
              <a:rPr lang="ru-RU" b="1" dirty="0" smtClean="0"/>
              <a:t> варьируя скорость, кол-во повторов и режим выполнения можно воздействовать на разные типы волокон и решать в т.ч. технические задачи</a:t>
            </a:r>
          </a:p>
          <a:p>
            <a:pPr>
              <a:buFontTx/>
              <a:buChar char="-"/>
            </a:pPr>
            <a:r>
              <a:rPr lang="ru-RU" b="1" dirty="0" smtClean="0"/>
              <a:t> упражнения на МПС (90-140% отягощения, 1-3 </a:t>
            </a:r>
            <a:r>
              <a:rPr lang="ru-RU" b="1" dirty="0" err="1" smtClean="0"/>
              <a:t>повт</a:t>
            </a:r>
            <a:r>
              <a:rPr lang="ru-RU" b="1" dirty="0" smtClean="0"/>
              <a:t>.) воздействуют на нейрогенный фактор силы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8275643.JPG"/>
          <p:cNvPicPr>
            <a:picLocks noChangeAspect="1"/>
          </p:cNvPicPr>
          <p:nvPr/>
        </p:nvPicPr>
        <p:blipFill>
          <a:blip r:embed="rId2" cstate="print">
            <a:lum bright="27000" contrast="-46000"/>
          </a:blip>
          <a:stretch>
            <a:fillRect/>
          </a:stretch>
        </p:blipFill>
        <p:spPr>
          <a:xfrm>
            <a:off x="0" y="809328"/>
            <a:ext cx="9144000" cy="604867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71600" y="0"/>
            <a:ext cx="7128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ПИТАНИЕ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620688"/>
            <a:ext cx="842493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Максимальное разнообразие рациона.</a:t>
            </a:r>
          </a:p>
          <a:p>
            <a:r>
              <a:rPr lang="ru-RU" dirty="0" smtClean="0"/>
              <a:t>Лучше питаться до 6 раз в день, но маленькими порциями</a:t>
            </a:r>
          </a:p>
          <a:p>
            <a:endParaRPr lang="ru-RU" dirty="0" smtClean="0"/>
          </a:p>
          <a:p>
            <a:r>
              <a:rPr lang="ru-RU" dirty="0" smtClean="0"/>
              <a:t>УГЛЕВОДЫ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быстрые (сладкие)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медленные (зёрна, овощи)</a:t>
            </a:r>
          </a:p>
          <a:p>
            <a:r>
              <a:rPr lang="ru-RU" dirty="0" smtClean="0"/>
              <a:t> - во время тренировки продолжительностью более часа (быстрые)</a:t>
            </a:r>
          </a:p>
          <a:p>
            <a:pPr>
              <a:buFontTx/>
              <a:buChar char="-"/>
            </a:pPr>
            <a:r>
              <a:rPr lang="ru-RU" dirty="0" smtClean="0"/>
              <a:t> сразу после тренировки 50 г.</a:t>
            </a:r>
          </a:p>
          <a:p>
            <a:pPr>
              <a:buFontTx/>
              <a:buChar char="-"/>
            </a:pPr>
            <a:r>
              <a:rPr lang="ru-RU" dirty="0" smtClean="0"/>
              <a:t> сладкое – не значит источник углеводов</a:t>
            </a:r>
          </a:p>
          <a:p>
            <a:endParaRPr lang="ru-RU" dirty="0" smtClean="0"/>
          </a:p>
          <a:p>
            <a:r>
              <a:rPr lang="ru-RU" dirty="0" smtClean="0"/>
              <a:t>БЕЛКИ</a:t>
            </a:r>
          </a:p>
          <a:p>
            <a:r>
              <a:rPr lang="ru-RU" dirty="0" smtClean="0"/>
              <a:t>- содержатся как в животной, так и в растительной пище</a:t>
            </a:r>
          </a:p>
          <a:p>
            <a:pPr>
              <a:buFontTx/>
              <a:buChar char="-"/>
            </a:pPr>
            <a:r>
              <a:rPr lang="ru-RU" dirty="0" smtClean="0"/>
              <a:t> основной строительный материал</a:t>
            </a:r>
          </a:p>
          <a:p>
            <a:pPr>
              <a:buFontTx/>
              <a:buChar char="-"/>
            </a:pPr>
            <a:r>
              <a:rPr lang="ru-RU" dirty="0" smtClean="0"/>
              <a:t> медленно усваиваются (до суток)</a:t>
            </a:r>
          </a:p>
          <a:p>
            <a:pPr>
              <a:buFontTx/>
              <a:buChar char="-"/>
            </a:pPr>
            <a:r>
              <a:rPr lang="ru-RU" dirty="0" smtClean="0"/>
              <a:t> переедание может приводить к интоксикации</a:t>
            </a:r>
          </a:p>
          <a:p>
            <a:pPr>
              <a:buFontTx/>
              <a:buChar char="-"/>
            </a:pPr>
            <a:r>
              <a:rPr lang="ru-RU" dirty="0" smtClean="0"/>
              <a:t> при чрезмерных физических нагрузках не обойтись без белков в виде </a:t>
            </a:r>
            <a:r>
              <a:rPr lang="ru-RU" dirty="0" err="1" smtClean="0"/>
              <a:t>спорт.пит</a:t>
            </a:r>
            <a:r>
              <a:rPr lang="ru-RU" dirty="0" smtClean="0"/>
              <a:t>.</a:t>
            </a:r>
          </a:p>
          <a:p>
            <a:pPr>
              <a:buFontTx/>
              <a:buChar char="-"/>
            </a:pPr>
            <a:endParaRPr lang="ru-RU" dirty="0" smtClean="0"/>
          </a:p>
          <a:p>
            <a:r>
              <a:rPr lang="ru-RU" dirty="0" smtClean="0"/>
              <a:t>ЖИРЫ</a:t>
            </a:r>
          </a:p>
          <a:p>
            <a:pPr>
              <a:buFontTx/>
              <a:buChar char="-"/>
            </a:pPr>
            <a:r>
              <a:rPr lang="ru-RU" dirty="0" smtClean="0"/>
              <a:t>животные / растительные, омега3</a:t>
            </a:r>
          </a:p>
          <a:p>
            <a:pPr>
              <a:buFontTx/>
              <a:buChar char="-"/>
            </a:pPr>
            <a:r>
              <a:rPr lang="ru-RU" dirty="0" smtClean="0"/>
              <a:t> в 2 раза </a:t>
            </a:r>
            <a:r>
              <a:rPr lang="ru-RU" dirty="0" err="1" smtClean="0"/>
              <a:t>каллорийне</a:t>
            </a:r>
            <a:r>
              <a:rPr lang="ru-RU" dirty="0" smtClean="0"/>
              <a:t> чем углеводы и белки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548680"/>
            <a:ext cx="835292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ЗАЧЕМ НУЖНА ФИЗИЧЕСКАЯ ПОДГОТОВКА?</a:t>
            </a:r>
          </a:p>
          <a:p>
            <a:endParaRPr lang="ru-RU" sz="800" dirty="0" smtClean="0"/>
          </a:p>
          <a:p>
            <a:endParaRPr lang="ru-RU" sz="800" dirty="0"/>
          </a:p>
          <a:p>
            <a:endParaRPr lang="ru-RU" sz="800" dirty="0" smtClean="0"/>
          </a:p>
          <a:p>
            <a:endParaRPr lang="ru-RU" sz="800" dirty="0"/>
          </a:p>
          <a:p>
            <a:r>
              <a:rPr lang="ru-RU" sz="2800" dirty="0" smtClean="0"/>
              <a:t>Уровень физической подготовки в альпинизме – уровень надёжности, необходимый для безаварийной деятельности в горах при самых неблагоприятных условиях!</a:t>
            </a:r>
            <a:endParaRPr lang="ru-RU" sz="2800" dirty="0"/>
          </a:p>
        </p:txBody>
      </p:sp>
      <p:pic>
        <p:nvPicPr>
          <p:cNvPr id="3" name="Рисунок 2" descr="4302587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933056"/>
            <a:ext cx="4716015" cy="3140968"/>
          </a:xfrm>
          <a:prstGeom prst="rect">
            <a:avLst/>
          </a:prstGeom>
        </p:spPr>
      </p:pic>
      <p:pic>
        <p:nvPicPr>
          <p:cNvPr id="4" name="Рисунок 3" descr="Вертикальный-предел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67944" y="3933056"/>
            <a:ext cx="5076056" cy="31409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88640"/>
            <a:ext cx="792088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 В горах безопасности нет!</a:t>
            </a:r>
          </a:p>
          <a:p>
            <a:endParaRPr lang="ru-RU" dirty="0"/>
          </a:p>
          <a:p>
            <a:r>
              <a:rPr lang="ru-RU" dirty="0" smtClean="0"/>
              <a:t>Опасности: </a:t>
            </a:r>
          </a:p>
          <a:p>
            <a:r>
              <a:rPr lang="ru-RU" dirty="0" smtClean="0"/>
              <a:t>- рельеф</a:t>
            </a:r>
            <a:endParaRPr lang="ru-RU" dirty="0"/>
          </a:p>
          <a:p>
            <a:r>
              <a:rPr lang="ru-RU" dirty="0" smtClean="0"/>
              <a:t>- климат</a:t>
            </a:r>
          </a:p>
          <a:p>
            <a:r>
              <a:rPr lang="ru-RU" dirty="0" smtClean="0"/>
              <a:t>- человеческий фактор</a:t>
            </a:r>
            <a:endParaRPr lang="ru-RU" dirty="0"/>
          </a:p>
          <a:p>
            <a:r>
              <a:rPr lang="ru-RU" dirty="0" smtClean="0"/>
              <a:t> </a:t>
            </a:r>
          </a:p>
          <a:p>
            <a:r>
              <a:rPr lang="ru-RU" dirty="0" smtClean="0"/>
              <a:t>Надёжность:</a:t>
            </a:r>
          </a:p>
          <a:p>
            <a:r>
              <a:rPr lang="ru-RU" dirty="0" smtClean="0"/>
              <a:t>- техническая подготовка </a:t>
            </a:r>
          </a:p>
          <a:p>
            <a:r>
              <a:rPr lang="ru-RU" dirty="0" smtClean="0"/>
              <a:t>- физическая подготовка </a:t>
            </a:r>
          </a:p>
          <a:p>
            <a:r>
              <a:rPr lang="ru-RU" dirty="0" smtClean="0"/>
              <a:t>- психологическая подготовка</a:t>
            </a:r>
          </a:p>
          <a:p>
            <a:r>
              <a:rPr lang="ru-RU" dirty="0" smtClean="0"/>
              <a:t>- инвентарь</a:t>
            </a:r>
          </a:p>
          <a:p>
            <a:r>
              <a:rPr lang="ru-RU" dirty="0" smtClean="0"/>
              <a:t>- тактическая подготовка</a:t>
            </a:r>
          </a:p>
          <a:p>
            <a:r>
              <a:rPr lang="ru-RU" dirty="0" smtClean="0"/>
              <a:t> </a:t>
            </a:r>
          </a:p>
        </p:txBody>
      </p:sp>
      <p:pic>
        <p:nvPicPr>
          <p:cNvPr id="4" name="Рисунок 3" descr="clip44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341260"/>
            <a:ext cx="3707904" cy="2516740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6" name="TextBox 5"/>
          <p:cNvSpPr txBox="1"/>
          <p:nvPr/>
        </p:nvSpPr>
        <p:spPr>
          <a:xfrm>
            <a:off x="3995936" y="4005064"/>
            <a:ext cx="489654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ЧП = сумма обстоятельств (объективных и субъективных).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В наших силах свести кол-во обстоятельств к минимуму, снизив вероятность ЧП, практически, до нуля.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Физическая подготовка – один из основных субъективных факторов надёжности, снижающих вероятность ЧП.</a:t>
            </a:r>
          </a:p>
          <a:p>
            <a:endParaRPr lang="ru-RU" dirty="0"/>
          </a:p>
        </p:txBody>
      </p:sp>
      <p:pic>
        <p:nvPicPr>
          <p:cNvPr id="7" name="Рисунок 6" descr="520_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5976" y="0"/>
            <a:ext cx="4788024" cy="3571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821T5p8CyVc.jpg"/>
          <p:cNvPicPr>
            <a:picLocks noChangeAspect="1"/>
          </p:cNvPicPr>
          <p:nvPr/>
        </p:nvPicPr>
        <p:blipFill>
          <a:blip r:embed="rId2" cstate="print">
            <a:lum bright="40000" contrast="-49000"/>
          </a:blip>
          <a:stretch>
            <a:fillRect/>
          </a:stretch>
        </p:blipFill>
        <p:spPr>
          <a:xfrm>
            <a:off x="0" y="-27384"/>
            <a:ext cx="9144000" cy="70294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260648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ОСОБЕННОСТИ ФИЗИЧЕСКОЙ ПОДГОТОВКИ В АЛЬПИНИЗМЕ</a:t>
            </a:r>
            <a:endParaRPr lang="ru-RU" sz="3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755576" y="2348880"/>
            <a:ext cx="78488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/>
              <a:t>  </a:t>
            </a:r>
            <a:r>
              <a:rPr lang="ru-RU" sz="2400" b="1" dirty="0" smtClean="0"/>
              <a:t>Разностороннее развитие: выносливость, сила, координация, гибкость, задействованы практически все группы мышц.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4509120"/>
            <a:ext cx="7344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/>
              <a:t>  </a:t>
            </a:r>
            <a:r>
              <a:rPr lang="ru-RU" sz="2400" b="1" dirty="0" smtClean="0"/>
              <a:t>Невозможно тренироваться круглый год в горах.</a:t>
            </a:r>
            <a:endParaRPr lang="ru-RU" sz="2400" b="1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899592" y="3861048"/>
            <a:ext cx="936104" cy="216024"/>
          </a:xfrm>
          <a:prstGeom prst="rightArrow">
            <a:avLst/>
          </a:prstGeom>
          <a:solidFill>
            <a:srgbClr val="00A4D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979712" y="3717032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РАЗНООБРАЗИЕ ФИЗИЧЕСКОЙ ПОДГОТОВКИ</a:t>
            </a:r>
            <a:endParaRPr lang="ru-RU" sz="2400" b="1" dirty="0"/>
          </a:p>
        </p:txBody>
      </p:sp>
      <p:sp>
        <p:nvSpPr>
          <p:cNvPr id="9" name="Стрелка вправо 8"/>
          <p:cNvSpPr/>
          <p:nvPr/>
        </p:nvSpPr>
        <p:spPr>
          <a:xfrm>
            <a:off x="899592" y="5301208"/>
            <a:ext cx="936104" cy="216024"/>
          </a:xfrm>
          <a:prstGeom prst="rightArrow">
            <a:avLst/>
          </a:prstGeom>
          <a:solidFill>
            <a:srgbClr val="00A4D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979712" y="5157192"/>
            <a:ext cx="6408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ОСОБЕННОСТИ ПЕРИОДИЗАЦИИ 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trango_towers,_baltoro_glacier,_karakoram,_pakistan.jpg"/>
          <p:cNvPicPr>
            <a:picLocks noChangeAspect="1"/>
          </p:cNvPicPr>
          <p:nvPr/>
        </p:nvPicPr>
        <p:blipFill>
          <a:blip r:embed="rId2" cstate="print">
            <a:lum bright="33000" contrast="-64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39552" y="476672"/>
            <a:ext cx="80648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ПРИНЦИПЫ ФИЗИЧЕСКОЙ ПОДГОТОВКИ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1484784"/>
            <a:ext cx="813690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600" dirty="0" smtClean="0"/>
              <a:t> </a:t>
            </a:r>
            <a:r>
              <a:rPr lang="ru-RU" sz="3600" b="1" dirty="0" smtClean="0"/>
              <a:t>систематичность</a:t>
            </a:r>
          </a:p>
          <a:p>
            <a:r>
              <a:rPr lang="ru-RU" sz="2000" b="1" dirty="0" smtClean="0"/>
              <a:t>- бессистемность и нерегулярность тренировок не приводит к поставленной цели</a:t>
            </a:r>
            <a:endParaRPr lang="ru-RU" sz="2000" b="1" i="1" dirty="0" smtClean="0"/>
          </a:p>
          <a:p>
            <a:endParaRPr lang="ru-RU" sz="2000" b="1" dirty="0"/>
          </a:p>
          <a:p>
            <a:endParaRPr lang="ru-RU" sz="2000" b="1" dirty="0" smtClean="0"/>
          </a:p>
          <a:p>
            <a:pPr>
              <a:buFont typeface="Arial" pitchFamily="34" charset="0"/>
              <a:buChar char="•"/>
            </a:pPr>
            <a:r>
              <a:rPr lang="ru-RU" sz="3600" b="1" dirty="0"/>
              <a:t> </a:t>
            </a:r>
            <a:r>
              <a:rPr lang="ru-RU" sz="3600" b="1" dirty="0" smtClean="0"/>
              <a:t>последовательность</a:t>
            </a:r>
          </a:p>
          <a:p>
            <a:r>
              <a:rPr lang="ru-RU" sz="2000" b="1" dirty="0" smtClean="0"/>
              <a:t>- соответствие тренировочных нагрузок уровню подготовленности</a:t>
            </a:r>
          </a:p>
          <a:p>
            <a:r>
              <a:rPr lang="ru-RU" sz="2000" b="1" dirty="0" smtClean="0"/>
              <a:t>- своевременность повышения и усложнения нагрузок </a:t>
            </a:r>
            <a:endParaRPr lang="ru-RU" sz="2000" b="1" dirty="0"/>
          </a:p>
          <a:p>
            <a:endParaRPr lang="ru-RU" sz="2000" b="1" dirty="0" smtClean="0"/>
          </a:p>
          <a:p>
            <a:pPr>
              <a:buFont typeface="Arial" pitchFamily="34" charset="0"/>
              <a:buChar char="•"/>
            </a:pPr>
            <a:r>
              <a:rPr lang="ru-RU" sz="3600" b="1" dirty="0"/>
              <a:t> </a:t>
            </a:r>
            <a:r>
              <a:rPr lang="ru-RU" sz="3600" b="1" dirty="0" smtClean="0"/>
              <a:t>специфичность</a:t>
            </a:r>
          </a:p>
          <a:p>
            <a:r>
              <a:rPr lang="ru-RU" sz="2000" b="1" dirty="0" smtClean="0"/>
              <a:t>- для достижения результата, направленность тренировок должна соответствовать выбранному виду спорта </a:t>
            </a:r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260648"/>
            <a:ext cx="8136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«СУПЕРКОМПЕНСАЦИЯ»</a:t>
            </a:r>
            <a:endParaRPr lang="ru-RU" sz="3200" b="1" dirty="0"/>
          </a:p>
        </p:txBody>
      </p:sp>
      <p:pic>
        <p:nvPicPr>
          <p:cNvPr id="3" name="Рисунок 2" descr="superkompensaciy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5" y="1412776"/>
            <a:ext cx="8698353" cy="50863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Безымянный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908720"/>
            <a:ext cx="4968552" cy="367240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7544" y="260648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ВАРИАНТЫ СОЧЕТАНИЯ НАГРУЗОК И ВОССТАНОВЛЕНИЯ</a:t>
            </a:r>
            <a:endParaRPr lang="ru-RU" b="1" dirty="0"/>
          </a:p>
        </p:txBody>
      </p:sp>
      <p:pic>
        <p:nvPicPr>
          <p:cNvPr id="5" name="Рисунок 4" descr="05(1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2" y="4581128"/>
            <a:ext cx="5134692" cy="20618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332656"/>
            <a:ext cx="8964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Временные интервалы, необходимые для нормализации биохимических процессов: </a:t>
            </a:r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67544" y="980730"/>
          <a:ext cx="8208912" cy="54005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68054"/>
                <a:gridCol w="2940858"/>
              </a:tblGrid>
              <a:tr h="98619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ПРОЦЕСС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ВРЕМЯ</a:t>
                      </a:r>
                    </a:p>
                    <a:p>
                      <a:pPr algn="ctr"/>
                      <a:r>
                        <a:rPr lang="ru-RU" dirty="0" smtClean="0"/>
                        <a:t>ВОССТАНОВЛЕНИЯ</a:t>
                      </a:r>
                      <a:endParaRPr lang="ru-RU" dirty="0"/>
                    </a:p>
                  </a:txBody>
                  <a:tcPr anchor="ctr"/>
                </a:tc>
              </a:tr>
              <a:tr h="571367">
                <a:tc>
                  <a:txBody>
                    <a:bodyPr/>
                    <a:lstStyle/>
                    <a:p>
                      <a:r>
                        <a:rPr lang="ru-RU" dirty="0" smtClean="0"/>
                        <a:t>восстановление О</a:t>
                      </a:r>
                      <a:r>
                        <a:rPr lang="ru-RU" sz="1000" dirty="0" smtClean="0"/>
                        <a:t>2 </a:t>
                      </a:r>
                      <a:r>
                        <a:rPr lang="ru-RU" sz="1800" dirty="0" smtClean="0"/>
                        <a:t>-</a:t>
                      </a:r>
                      <a:r>
                        <a:rPr lang="ru-RU" sz="1800" baseline="0" dirty="0" smtClean="0"/>
                        <a:t> запасов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10-15 с.</a:t>
                      </a:r>
                      <a:endParaRPr lang="ru-RU" dirty="0"/>
                    </a:p>
                  </a:txBody>
                  <a:tcPr anchor="ctr"/>
                </a:tc>
              </a:tr>
              <a:tr h="571367">
                <a:tc>
                  <a:txBody>
                    <a:bodyPr/>
                    <a:lstStyle/>
                    <a:p>
                      <a:r>
                        <a:rPr lang="ru-RU" dirty="0" smtClean="0"/>
                        <a:t>АТФ и КрФ (алактатные анаэробные)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2-5 мин.</a:t>
                      </a:r>
                      <a:endParaRPr lang="ru-RU" dirty="0"/>
                    </a:p>
                  </a:txBody>
                  <a:tcPr anchor="ctr"/>
                </a:tc>
              </a:tr>
              <a:tr h="571367">
                <a:tc>
                  <a:txBody>
                    <a:bodyPr/>
                    <a:lstStyle/>
                    <a:p>
                      <a:r>
                        <a:rPr lang="ru-RU" dirty="0" smtClean="0"/>
                        <a:t>Устранение </a:t>
                      </a:r>
                      <a:r>
                        <a:rPr lang="en-US" dirty="0" smtClean="0"/>
                        <a:t> La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r>
                        <a:rPr lang="ru-RU" dirty="0" smtClean="0"/>
                        <a:t>,5</a:t>
                      </a:r>
                      <a:r>
                        <a:rPr lang="ru-RU" baseline="0" dirty="0" smtClean="0"/>
                        <a:t> – 1,5 ч.</a:t>
                      </a:r>
                      <a:endParaRPr lang="ru-RU" dirty="0"/>
                    </a:p>
                  </a:txBody>
                  <a:tcPr anchor="ctr"/>
                </a:tc>
              </a:tr>
              <a:tr h="571367">
                <a:tc>
                  <a:txBody>
                    <a:bodyPr/>
                    <a:lstStyle/>
                    <a:p>
                      <a:r>
                        <a:rPr lang="ru-RU" dirty="0" smtClean="0"/>
                        <a:t>гликоген (мышцы, печень)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12</a:t>
                      </a:r>
                      <a:r>
                        <a:rPr lang="ru-RU" baseline="0" dirty="0" smtClean="0"/>
                        <a:t> – 48 ч.</a:t>
                      </a:r>
                      <a:endParaRPr lang="ru-RU" dirty="0"/>
                    </a:p>
                  </a:txBody>
                  <a:tcPr anchor="ctr"/>
                </a:tc>
              </a:tr>
              <a:tr h="986197">
                <a:tc>
                  <a:txBody>
                    <a:bodyPr/>
                    <a:lstStyle/>
                    <a:p>
                      <a:r>
                        <a:rPr lang="ru-RU" dirty="0" smtClean="0"/>
                        <a:t>усиление индуктивного синтеза ферментных и структурных белков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12 – 72 ч.</a:t>
                      </a:r>
                      <a:endParaRPr lang="ru-RU" dirty="0"/>
                    </a:p>
                  </a:txBody>
                  <a:tcPr anchor="ctr"/>
                </a:tc>
              </a:tr>
              <a:tr h="571367">
                <a:tc>
                  <a:txBody>
                    <a:bodyPr/>
                    <a:lstStyle/>
                    <a:p>
                      <a:r>
                        <a:rPr lang="ru-RU" dirty="0" smtClean="0"/>
                        <a:t>формирование</a:t>
                      </a:r>
                      <a:r>
                        <a:rPr lang="ru-RU" baseline="0" dirty="0" smtClean="0"/>
                        <a:t> клеток (структур клеток)</a:t>
                      </a:r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 – 20 (30)  дней </a:t>
                      </a:r>
                      <a:endParaRPr lang="ru-RU" dirty="0"/>
                    </a:p>
                  </a:txBody>
                  <a:tcPr anchor="ctr"/>
                </a:tc>
              </a:tr>
              <a:tr h="571367">
                <a:tc>
                  <a:txBody>
                    <a:bodyPr/>
                    <a:lstStyle/>
                    <a:p>
                      <a:r>
                        <a:rPr lang="ru-RU" dirty="0" smtClean="0"/>
                        <a:t>изменения на</a:t>
                      </a:r>
                      <a:r>
                        <a:rPr lang="ru-RU" baseline="0" dirty="0" smtClean="0"/>
                        <a:t> тканевом уровне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 мес.</a:t>
                      </a:r>
                      <a:endParaRPr lang="ru-RU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V21GXvUGaFc.jpg"/>
          <p:cNvPicPr>
            <a:picLocks noChangeAspect="1"/>
          </p:cNvPicPr>
          <p:nvPr/>
        </p:nvPicPr>
        <p:blipFill>
          <a:blip r:embed="rId2" cstate="print">
            <a:lum bright="36000" contrast="-4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11560" y="260648"/>
            <a:ext cx="7992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СРЕДСТВА ФИЗИЧЕСКОЙ ПОДГОТОВКИ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908720"/>
            <a:ext cx="8568952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СФП</a:t>
            </a:r>
            <a:r>
              <a:rPr lang="ru-RU" sz="2800" dirty="0" smtClean="0"/>
              <a:t> (специальная физическая подготовка) </a:t>
            </a:r>
            <a:r>
              <a:rPr lang="ru-RU" dirty="0" smtClean="0"/>
              <a:t>– </a:t>
            </a:r>
            <a:r>
              <a:rPr lang="ru-RU" i="1" dirty="0" smtClean="0"/>
              <a:t>элементы соревновательных действий (восхождения), их связи и вариации, движения и действия, существенно сходные с ними.</a:t>
            </a:r>
          </a:p>
          <a:p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 восхождения (</a:t>
            </a:r>
            <a:r>
              <a:rPr lang="ru-RU" b="1" dirty="0" err="1" smtClean="0"/>
              <a:t>комб</a:t>
            </a:r>
            <a:r>
              <a:rPr lang="ru-RU" b="1" dirty="0" smtClean="0"/>
              <a:t>., </a:t>
            </a:r>
            <a:r>
              <a:rPr lang="ru-RU" b="1" dirty="0" err="1" smtClean="0"/>
              <a:t>ск</a:t>
            </a:r>
            <a:r>
              <a:rPr lang="ru-RU" b="1" dirty="0" smtClean="0"/>
              <a:t>., л-с.)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 тренировки / соревнования на естественном рельефе (скалолазание, </a:t>
            </a:r>
            <a:r>
              <a:rPr lang="ru-RU" b="1" dirty="0" err="1" smtClean="0"/>
              <a:t>ледолазание</a:t>
            </a:r>
            <a:r>
              <a:rPr lang="ru-RU" b="1" dirty="0" smtClean="0"/>
              <a:t>, </a:t>
            </a:r>
            <a:r>
              <a:rPr lang="ru-RU" b="1" dirty="0" err="1" smtClean="0"/>
              <a:t>драйтулинг</a:t>
            </a:r>
            <a:r>
              <a:rPr lang="ru-RU" b="1" dirty="0" smtClean="0"/>
              <a:t>, ИТО, </a:t>
            </a:r>
            <a:r>
              <a:rPr lang="ru-RU" b="1" dirty="0" err="1" smtClean="0"/>
              <a:t>скайранинг</a:t>
            </a:r>
            <a:r>
              <a:rPr lang="ru-RU" b="1" dirty="0" smtClean="0"/>
              <a:t>, </a:t>
            </a:r>
            <a:r>
              <a:rPr lang="ru-RU" b="1" dirty="0" err="1" smtClean="0"/>
              <a:t>ски-альпинизм</a:t>
            </a:r>
            <a:r>
              <a:rPr lang="ru-RU" b="1" dirty="0" smtClean="0"/>
              <a:t>, работа на перилах, комбинации)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 тренировки / соревнования на </a:t>
            </a:r>
            <a:r>
              <a:rPr lang="ru-RU" b="1" dirty="0" err="1" smtClean="0"/>
              <a:t>искуственном</a:t>
            </a:r>
            <a:r>
              <a:rPr lang="ru-RU" b="1" dirty="0" smtClean="0"/>
              <a:t> рельефе (то же)   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 отдельные элементы из вышеперечисленного</a:t>
            </a:r>
          </a:p>
          <a:p>
            <a:endParaRPr lang="ru-RU" dirty="0" smtClean="0"/>
          </a:p>
          <a:p>
            <a:r>
              <a:rPr lang="ru-RU" sz="2800" b="1" dirty="0" smtClean="0"/>
              <a:t>ОФП</a:t>
            </a:r>
            <a:r>
              <a:rPr lang="ru-RU" sz="2800" dirty="0" smtClean="0"/>
              <a:t> (общая физическая подготовка) </a:t>
            </a:r>
            <a:r>
              <a:rPr lang="ru-RU" dirty="0" smtClean="0"/>
              <a:t>– </a:t>
            </a:r>
            <a:r>
              <a:rPr lang="ru-RU" i="1" dirty="0" smtClean="0"/>
              <a:t>круг средств ограничен временем, инвентарём, местом …</a:t>
            </a:r>
          </a:p>
          <a:p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 циклические виды спорта (бег, плавание, велосипед, лыжные гонки …)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 гимнастика, тренажёрный зал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 игровые виды спорта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 </a:t>
            </a:r>
            <a:r>
              <a:rPr lang="ru-RU" b="1" dirty="0" err="1" smtClean="0"/>
              <a:t>стрейчинг</a:t>
            </a:r>
            <a:r>
              <a:rPr lang="ru-RU" b="1" dirty="0" smtClean="0"/>
              <a:t>, йога</a:t>
            </a:r>
          </a:p>
          <a:p>
            <a:r>
              <a:rPr lang="ru-RU" b="1" dirty="0" smtClean="0"/>
              <a:t>…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1154</TotalTime>
  <Words>1229</Words>
  <Application>Microsoft Office PowerPoint</Application>
  <PresentationFormat>Экран (4:3)</PresentationFormat>
  <Paragraphs>214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ФИЗИЧЕСКАЯ ПОДГОТОВКА АЛЬПИНИЗМ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ФИЗИЧЕСКАЯ ПОДГОТОВКА АЛЬПИНИЗМ</dc:title>
  <dc:creator>Игумнов Александр</dc:creator>
  <cp:lastModifiedBy>Игумнов Александр</cp:lastModifiedBy>
  <cp:revision>71</cp:revision>
  <dcterms:created xsi:type="dcterms:W3CDTF">2013-09-23T12:16:20Z</dcterms:created>
  <dcterms:modified xsi:type="dcterms:W3CDTF">2013-09-30T13:15:31Z</dcterms:modified>
</cp:coreProperties>
</file>